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366" r:id="rId3"/>
    <p:sldId id="367" r:id="rId4"/>
    <p:sldId id="388" r:id="rId5"/>
    <p:sldId id="399" r:id="rId6"/>
    <p:sldId id="400" r:id="rId7"/>
    <p:sldId id="377" r:id="rId8"/>
    <p:sldId id="392" r:id="rId9"/>
    <p:sldId id="397" r:id="rId10"/>
    <p:sldId id="393" r:id="rId11"/>
    <p:sldId id="369" r:id="rId12"/>
    <p:sldId id="401" r:id="rId13"/>
    <p:sldId id="390" r:id="rId14"/>
    <p:sldId id="376" r:id="rId15"/>
    <p:sldId id="381" r:id="rId16"/>
    <p:sldId id="380" r:id="rId17"/>
    <p:sldId id="378" r:id="rId18"/>
    <p:sldId id="394" r:id="rId19"/>
    <p:sldId id="382" r:id="rId20"/>
    <p:sldId id="437" r:id="rId21"/>
    <p:sldId id="383" r:id="rId22"/>
    <p:sldId id="385" r:id="rId23"/>
    <p:sldId id="384" r:id="rId24"/>
    <p:sldId id="440" r:id="rId25"/>
    <p:sldId id="386" r:id="rId26"/>
    <p:sldId id="438" r:id="rId27"/>
    <p:sldId id="439" r:id="rId28"/>
    <p:sldId id="372" r:id="rId29"/>
    <p:sldId id="374" r:id="rId30"/>
    <p:sldId id="375" r:id="rId31"/>
    <p:sldId id="406" r:id="rId32"/>
    <p:sldId id="409" r:id="rId33"/>
    <p:sldId id="410" r:id="rId34"/>
    <p:sldId id="411" r:id="rId35"/>
    <p:sldId id="412" r:id="rId36"/>
    <p:sldId id="413" r:id="rId37"/>
    <p:sldId id="414" r:id="rId38"/>
    <p:sldId id="416" r:id="rId39"/>
    <p:sldId id="419" r:id="rId40"/>
    <p:sldId id="420" r:id="rId41"/>
    <p:sldId id="421" r:id="rId42"/>
    <p:sldId id="433" r:id="rId43"/>
    <p:sldId id="434" r:id="rId44"/>
    <p:sldId id="435" r:id="rId45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34559" autoAdjust="0"/>
    <p:restoredTop sz="82029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429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02C73-A492-4144-B846-E9710088A2FA}" type="datetimeFigureOut">
              <a:rPr lang="el-GR" smtClean="0"/>
              <a:pPr/>
              <a:t>8/3/2018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CEFAF-E881-48AF-82E6-F1B4C9B442B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2743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25642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87825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823923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6625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69183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583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58924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609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2772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2772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7549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9487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9687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96772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81413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225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6014" y="343535"/>
            <a:ext cx="695515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75512" y="3928109"/>
            <a:ext cx="7192975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D428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10" dirty="0"/>
              <a:t>Μετεκπαιδευτικά </a:t>
            </a:r>
            <a:r>
              <a:rPr spc="-5" dirty="0"/>
              <a:t>Μαθήματα </a:t>
            </a:r>
            <a:r>
              <a:rPr dirty="0"/>
              <a:t>ΕΓΕ</a:t>
            </a:r>
            <a:r>
              <a:rPr spc="-40" dirty="0"/>
              <a:t> </a:t>
            </a:r>
            <a:r>
              <a:rPr spc="-5" dirty="0"/>
              <a:t>2016-2017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D428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10" dirty="0"/>
              <a:t>Μετεκπαιδευτικά </a:t>
            </a:r>
            <a:r>
              <a:rPr spc="-5" dirty="0"/>
              <a:t>Μαθήματα </a:t>
            </a:r>
            <a:r>
              <a:rPr dirty="0"/>
              <a:t>ΕΓΕ</a:t>
            </a:r>
            <a:r>
              <a:rPr spc="-40" dirty="0"/>
              <a:t> </a:t>
            </a:r>
            <a:r>
              <a:rPr spc="-5" dirty="0"/>
              <a:t>2016-2017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26885" y="1700783"/>
            <a:ext cx="6949569" cy="4556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D428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10" dirty="0"/>
              <a:t>Μετεκπαιδευτικά </a:t>
            </a:r>
            <a:r>
              <a:rPr spc="-5" dirty="0"/>
              <a:t>Μαθήματα </a:t>
            </a:r>
            <a:r>
              <a:rPr dirty="0"/>
              <a:t>ΕΓΕ</a:t>
            </a:r>
            <a:r>
              <a:rPr spc="-40" dirty="0"/>
              <a:t> </a:t>
            </a:r>
            <a:r>
              <a:rPr spc="-5" dirty="0"/>
              <a:t>2016-2017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D428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10" dirty="0"/>
              <a:t>Μετεκπαιδευτικά </a:t>
            </a:r>
            <a:r>
              <a:rPr spc="-5" dirty="0"/>
              <a:t>Μαθήματα </a:t>
            </a:r>
            <a:r>
              <a:rPr dirty="0"/>
              <a:t>ΕΓΕ</a:t>
            </a:r>
            <a:r>
              <a:rPr spc="-40" dirty="0"/>
              <a:t> </a:t>
            </a:r>
            <a:r>
              <a:rPr spc="-5" dirty="0"/>
              <a:t>2016-2017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D428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10" dirty="0"/>
              <a:t>Μετεκπαιδευτικά </a:t>
            </a:r>
            <a:r>
              <a:rPr spc="-5" dirty="0"/>
              <a:t>Μαθήματα </a:t>
            </a:r>
            <a:r>
              <a:rPr dirty="0"/>
              <a:t>ΕΓΕ</a:t>
            </a:r>
            <a:r>
              <a:rPr spc="-40" dirty="0"/>
              <a:t> </a:t>
            </a:r>
            <a:r>
              <a:rPr spc="-5" dirty="0"/>
              <a:t>2016-2017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232" y="2002345"/>
            <a:ext cx="7193534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8662" y="1497520"/>
            <a:ext cx="5146674" cy="3522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51319" y="6520116"/>
            <a:ext cx="3305175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D428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10" dirty="0"/>
              <a:t>Μετεκπαιδευτικά </a:t>
            </a:r>
            <a:r>
              <a:rPr spc="-5" dirty="0"/>
              <a:t>Μαθήματα </a:t>
            </a:r>
            <a:r>
              <a:rPr dirty="0"/>
              <a:t>ΕΓΕ</a:t>
            </a:r>
            <a:r>
              <a:rPr spc="-40" dirty="0"/>
              <a:t> </a:t>
            </a:r>
            <a:r>
              <a:rPr spc="-5" dirty="0"/>
              <a:t>2016-2017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981200"/>
            <a:ext cx="7391400" cy="1030410"/>
          </a:xfrm>
          <a:prstGeom prst="rect">
            <a:avLst/>
          </a:prstGeom>
          <a:ln w="9144">
            <a:solidFill>
              <a:srgbClr val="99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1348740" algn="ctr">
              <a:lnSpc>
                <a:spcPct val="100000"/>
              </a:lnSpc>
              <a:spcBef>
                <a:spcPts val="155"/>
              </a:spcBef>
            </a:pPr>
            <a:r>
              <a:rPr lang="el-GR" sz="3200" b="1" spc="-5" dirty="0" smtClean="0">
                <a:solidFill>
                  <a:srgbClr val="990000"/>
                </a:solidFill>
                <a:latin typeface="Calibri"/>
                <a:cs typeface="Calibri"/>
              </a:rPr>
              <a:t>18χρονη ασθενής με</a:t>
            </a:r>
          </a:p>
          <a:p>
            <a:pPr marL="1348740" algn="ctr">
              <a:lnSpc>
                <a:spcPct val="100000"/>
              </a:lnSpc>
              <a:spcBef>
                <a:spcPts val="155"/>
              </a:spcBef>
            </a:pPr>
            <a:r>
              <a:rPr sz="3200" b="1" spc="-5" dirty="0" smtClean="0">
                <a:solidFill>
                  <a:srgbClr val="990000"/>
                </a:solidFill>
                <a:latin typeface="Calibri"/>
                <a:cs typeface="Calibri"/>
              </a:rPr>
              <a:t>ΟΞΕΙΑ </a:t>
            </a:r>
            <a:r>
              <a:rPr sz="3200" b="1" spc="-45" dirty="0" smtClean="0">
                <a:solidFill>
                  <a:srgbClr val="990000"/>
                </a:solidFill>
                <a:latin typeface="Calibri"/>
                <a:cs typeface="Calibri"/>
              </a:rPr>
              <a:t>ΗΠΑΤΙΚΗ</a:t>
            </a:r>
            <a:r>
              <a:rPr lang="el-GR" sz="3200" b="1" spc="-45" dirty="0" smtClean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3200" b="1" spc="-5" dirty="0" smtClean="0">
                <a:solidFill>
                  <a:srgbClr val="990000"/>
                </a:solidFill>
                <a:latin typeface="Calibri"/>
                <a:cs typeface="Calibri"/>
              </a:rPr>
              <a:t>ΑΝΕΠΑΡΚΕΙΑ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943225" y="3276600"/>
            <a:ext cx="3305175" cy="36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lang="el-GR" spc="-5" dirty="0" smtClean="0"/>
          </a:p>
          <a:p>
            <a:pPr marL="12700">
              <a:lnSpc>
                <a:spcPts val="1435"/>
              </a:lnSpc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371600"/>
            <a:ext cx="8382000" cy="25000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0485" algn="ctr">
              <a:spcBef>
                <a:spcPts val="95"/>
              </a:spcBef>
            </a:pPr>
            <a:r>
              <a:rPr lang="el-GR" sz="2800" dirty="0" smtClean="0"/>
              <a:t>Σε παιδιατρικό πληθυσμό(&lt;21 ετών) έως και 50% των ασθενών </a:t>
            </a:r>
            <a:r>
              <a:rPr lang="el-GR" sz="2800" b="1" dirty="0" smtClean="0">
                <a:solidFill>
                  <a:srgbClr val="FF0000"/>
                </a:solidFill>
              </a:rPr>
              <a:t>δεν</a:t>
            </a:r>
            <a:r>
              <a:rPr lang="el-GR" sz="2800" dirty="0" smtClean="0"/>
              <a:t> εμφανίζουν Ηπατική Εγκεφαλοπάθεια.</a:t>
            </a:r>
          </a:p>
          <a:p>
            <a:pPr marR="70485" algn="ctr">
              <a:lnSpc>
                <a:spcPct val="100000"/>
              </a:lnSpc>
              <a:spcBef>
                <a:spcPts val="95"/>
              </a:spcBef>
            </a:pPr>
            <a:r>
              <a:rPr lang="el-GR" sz="2800" b="1" spc="-10" dirty="0" smtClean="0">
                <a:latin typeface="Calibri"/>
                <a:cs typeface="Calibri"/>
              </a:rPr>
              <a:t>Ορισμός Α</a:t>
            </a:r>
            <a:r>
              <a:rPr lang="en-US" sz="2800" b="1" spc="-10" dirty="0" smtClean="0">
                <a:latin typeface="Calibri"/>
                <a:cs typeface="Calibri"/>
              </a:rPr>
              <a:t>LF</a:t>
            </a:r>
            <a:r>
              <a:rPr lang="el-GR" sz="2800" b="1" spc="-10" dirty="0" smtClean="0">
                <a:latin typeface="Calibri"/>
                <a:cs typeface="Calibri"/>
              </a:rPr>
              <a:t>:</a:t>
            </a:r>
          </a:p>
          <a:p>
            <a:pPr marR="70485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10" dirty="0" smtClean="0">
                <a:latin typeface="Calibri"/>
                <a:cs typeface="Calibri"/>
              </a:rPr>
              <a:t>ALI </a:t>
            </a:r>
            <a:r>
              <a:rPr sz="2800" b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και</a:t>
            </a:r>
            <a:r>
              <a:rPr sz="2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2800" b="1" spc="-5" dirty="0" smtClean="0">
                <a:latin typeface="Calibri"/>
                <a:cs typeface="Calibri"/>
              </a:rPr>
              <a:t>Ι</a:t>
            </a:r>
            <a:r>
              <a:rPr lang="en-US" sz="2800" b="1" spc="-5" dirty="0" smtClean="0">
                <a:latin typeface="Calibri"/>
                <a:cs typeface="Calibri"/>
              </a:rPr>
              <a:t>NR</a:t>
            </a:r>
            <a:r>
              <a:rPr lang="el-GR" sz="2800" b="1" spc="-5" dirty="0" smtClean="0">
                <a:latin typeface="Calibri"/>
                <a:cs typeface="Calibri"/>
              </a:rPr>
              <a:t>&gt;2</a:t>
            </a:r>
            <a:r>
              <a:rPr lang="en-US" sz="2800" b="1" spc="-5" dirty="0" smtClean="0"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350"/>
              </a:spcBef>
            </a:pPr>
            <a:r>
              <a:rPr sz="2800" b="1" spc="-5" dirty="0">
                <a:latin typeface="Calibri"/>
                <a:cs typeface="Calibri"/>
              </a:rPr>
              <a:t>χωρίς ιστορικό χρονίας </a:t>
            </a:r>
            <a:r>
              <a:rPr sz="2800" b="1" spc="-5" dirty="0" err="1">
                <a:latin typeface="Calibri"/>
                <a:cs typeface="Calibri"/>
              </a:rPr>
              <a:t>ηπατικής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 err="1" smtClean="0">
                <a:latin typeface="Calibri"/>
                <a:cs typeface="Calibri"/>
              </a:rPr>
              <a:t>νόσου</a:t>
            </a:r>
            <a:r>
              <a:rPr lang="en-US" sz="2800" b="1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322897"/>
            <a:ext cx="7010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 smtClean="0"/>
              <a:t>ALF </a:t>
            </a:r>
            <a:r>
              <a:rPr lang="el-GR" sz="2800" dirty="0" smtClean="0"/>
              <a:t>χωρίς ΕΓΚΕΦΑΛΟΠΑΘΕΙΑ??</a:t>
            </a:r>
            <a:endParaRPr sz="2800" dirty="0"/>
          </a:p>
        </p:txBody>
      </p:sp>
      <p:sp>
        <p:nvSpPr>
          <p:cNvPr id="7" name="object 7"/>
          <p:cNvSpPr/>
          <p:nvPr/>
        </p:nvSpPr>
        <p:spPr>
          <a:xfrm>
            <a:off x="761" y="90906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51319" y="6520116"/>
            <a:ext cx="3305175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9561" y="381000"/>
            <a:ext cx="7193534" cy="369332"/>
          </a:xfrm>
        </p:spPr>
        <p:txBody>
          <a:bodyPr/>
          <a:lstStyle/>
          <a:p>
            <a:r>
              <a:rPr lang="el-GR" dirty="0" smtClean="0"/>
              <a:t>ΔΙΑΦΟΡΙΚΗ ΔΙΑΓΝΩΣΗ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6459536" cy="51054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615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7962" y="1136650"/>
          <a:ext cx="3215005" cy="2506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5005"/>
              </a:tblGrid>
              <a:tr h="398145"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οξεία </a:t>
                      </a:r>
                      <a:r>
                        <a:rPr sz="20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ιογενής</a:t>
                      </a:r>
                      <a:r>
                        <a:rPr sz="20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ηπατίτιδα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70" dirty="0">
                          <a:latin typeface="Calibri"/>
                          <a:cs typeface="Calibri"/>
                        </a:rPr>
                        <a:t>HAV, 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HBV, HDV, 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HCV,</a:t>
                      </a:r>
                      <a:r>
                        <a:rPr sz="2000" b="1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HEV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702945">
                <a:tc>
                  <a:txBody>
                    <a:bodyPr/>
                    <a:lstStyle/>
                    <a:p>
                      <a:pPr marL="102235" marR="507365" indent="-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Ερπητοϊοί: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HSV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1-2,</a:t>
                      </a:r>
                      <a:r>
                        <a:rPr sz="20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VZV,  CMV, 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EBV,</a:t>
                      </a:r>
                      <a:r>
                        <a:rPr sz="2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HSV-6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1007744">
                <a:tc>
                  <a:txBody>
                    <a:bodyPr/>
                    <a:lstStyle/>
                    <a:p>
                      <a:pPr marL="102235" marR="2216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Παρβοιός B-19,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αδενο-ιοί, 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ιοί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αιμορραγικού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πυρετού, 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Coxsackie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97300" y="1119187"/>
          <a:ext cx="5120005" cy="5194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0005"/>
              </a:tblGrid>
              <a:tr h="369570">
                <a:tc>
                  <a:txBody>
                    <a:bodyPr/>
                    <a:lstStyle/>
                    <a:p>
                      <a:pPr marL="15532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άλλες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αιτίες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υποξαιμική ηπατοκυτταρική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νέκρωση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θερμοπληξία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αυτοάνοση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ηπατίτιδα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γιγαντοκυτταρική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ηπατίτιδα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νόσος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Wilson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86995" marR="285750" indent="514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μικροφυσσαλιδώδης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στεάτωση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(σύνδρομο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Reye,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οξεία λίπωση του ήπατος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κατά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την</a:t>
                      </a:r>
                      <a:r>
                        <a:rPr sz="18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κύηση)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απόφραξη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ηπατικών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φλεβών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(σ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Budd-Chiari)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νεοπλασματική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διήθηση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του</a:t>
                      </a:r>
                      <a:r>
                        <a:rPr sz="18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ήπατος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επιπλοκές ηπατικής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μεταμόσχευσης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μερική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ηπατεκτομή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δρεπανοκυτταρική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νόσος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αιμοχρωμάτωση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Γαλακτοσαιμία,</a:t>
                      </a:r>
                      <a:r>
                        <a:rPr sz="18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Τυροσιναιμία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2275" y="3854450"/>
          <a:ext cx="2795905" cy="2381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5905"/>
              </a:tblGrid>
              <a:tr h="396875">
                <a:tc>
                  <a:txBody>
                    <a:bodyPr/>
                    <a:lstStyle/>
                    <a:p>
                      <a:pPr marL="6991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δηλητηρίαση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7150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παρακεταμόλη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7150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μανιτάρια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6584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τοξικές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ουσίες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7150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βότανα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7150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φάρμακα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10000"/>
                      </a:solidFill>
                      <a:prstDash val="solid"/>
                    </a:lnL>
                    <a:lnR w="12700">
                      <a:solidFill>
                        <a:srgbClr val="010000"/>
                      </a:solidFill>
                      <a:prstDash val="solid"/>
                    </a:lnR>
                    <a:lnT w="12700">
                      <a:solidFill>
                        <a:srgbClr val="010000"/>
                      </a:solidFill>
                      <a:prstDash val="solid"/>
                    </a:lnT>
                    <a:lnB w="12700">
                      <a:solidFill>
                        <a:srgbClr val="01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07434" y="322897"/>
            <a:ext cx="1543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2800" spc="-15" dirty="0"/>
              <a:t>Α</a:t>
            </a:r>
            <a:r>
              <a:rPr sz="2800" spc="-15" dirty="0" err="1" smtClean="0"/>
              <a:t>ίτι</a:t>
            </a:r>
            <a:r>
              <a:rPr sz="2800" spc="-15" dirty="0" smtClean="0"/>
              <a:t>α</a:t>
            </a:r>
            <a:r>
              <a:rPr sz="2800" spc="-70" dirty="0" smtClean="0"/>
              <a:t> </a:t>
            </a:r>
            <a:r>
              <a:rPr sz="2800" spc="-5" dirty="0"/>
              <a:t>ΟΗΑ</a:t>
            </a:r>
            <a:endParaRPr sz="2800" dirty="0"/>
          </a:p>
        </p:txBody>
      </p:sp>
      <p:sp>
        <p:nvSpPr>
          <p:cNvPr id="8" name="object 8"/>
          <p:cNvSpPr/>
          <p:nvPr/>
        </p:nvSpPr>
        <p:spPr>
          <a:xfrm>
            <a:off x="761" y="90906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651319" y="6520116"/>
            <a:ext cx="3305175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9561" y="381000"/>
            <a:ext cx="7193534" cy="369332"/>
          </a:xfrm>
        </p:spPr>
        <p:txBody>
          <a:bodyPr/>
          <a:lstStyle/>
          <a:p>
            <a:r>
              <a:rPr lang="el-GR" dirty="0" smtClean="0"/>
              <a:t> ΑΙΤΟΛΟΓΙΑ  </a:t>
            </a:r>
            <a:r>
              <a:rPr lang="en-US" dirty="0" smtClean="0"/>
              <a:t>ALF (</a:t>
            </a:r>
            <a:r>
              <a:rPr lang="el-GR" dirty="0" smtClean="0"/>
              <a:t>ΕΝΗΛΙΚΕΣ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l-GR" dirty="0" smtClean="0"/>
              <a:t>ΠΑΙΔΙΑ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6459536" cy="51054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615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9561" y="381000"/>
            <a:ext cx="7193534" cy="369332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l-GR" dirty="0" err="1" smtClean="0"/>
              <a:t>πατοτοξικότητα</a:t>
            </a:r>
            <a:r>
              <a:rPr lang="el-GR" dirty="0" smtClean="0"/>
              <a:t> από </a:t>
            </a:r>
            <a:r>
              <a:rPr lang="el-GR" dirty="0" err="1" smtClean="0"/>
              <a:t>Παρακετάμολη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69561" y="1153954"/>
            <a:ext cx="6688136" cy="5170646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Υπέρ: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Επίπτωση επιλόχειας κατάθλιψης 10%</a:t>
            </a:r>
            <a:r>
              <a:rPr lang="en-US" dirty="0" smtClean="0"/>
              <a:t>.</a:t>
            </a:r>
            <a:endParaRPr lang="el-G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Θετικό ιστορικό λήψεως μόνο στο 56% των ασθενών</a:t>
            </a:r>
            <a:r>
              <a:rPr lang="en-US" dirty="0" smtClean="0"/>
              <a:t>.</a:t>
            </a:r>
            <a:endParaRPr lang="el-G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Ανιχνεύσιμα επίπεδα παρακεταμολης77%.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Κατά: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Μη ανιχνεύσιμα επίπεδα κατά την εισαγωγή.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Ελεύθερο ψυχιατρικό ιστορικό.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Βιοχημικό προφίλ: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Πολύ </a:t>
            </a:r>
            <a:r>
              <a:rPr lang="el-GR" dirty="0"/>
              <a:t>αυξημένα επίπεδα </a:t>
            </a:r>
            <a:r>
              <a:rPr lang="el-GR" dirty="0" err="1" smtClean="0"/>
              <a:t>τρανσαμινασών</a:t>
            </a:r>
            <a:r>
              <a:rPr lang="el-GR" dirty="0" smtClean="0"/>
              <a:t>            (</a:t>
            </a:r>
            <a:r>
              <a:rPr lang="el-GR" dirty="0" smtClean="0">
                <a:solidFill>
                  <a:srgbClr val="002060"/>
                </a:solidFill>
              </a:rPr>
              <a:t>Χ 400 ΑΦΤ</a:t>
            </a:r>
            <a:r>
              <a:rPr lang="el-GR" dirty="0" smtClean="0"/>
              <a:t>!!!)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Χαμηλά </a:t>
            </a:r>
            <a:r>
              <a:rPr lang="el-GR" dirty="0"/>
              <a:t>επίπεδα </a:t>
            </a:r>
            <a:r>
              <a:rPr lang="el-GR" dirty="0" err="1"/>
              <a:t>χολερυθρίνης</a:t>
            </a:r>
            <a:r>
              <a:rPr lang="el-GR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ΟΝΑ</a:t>
            </a:r>
            <a:r>
              <a:rPr lang="el-GR" dirty="0"/>
              <a:t>.</a:t>
            </a:r>
          </a:p>
          <a:p>
            <a:endParaRPr lang="el-GR" dirty="0" smtClean="0"/>
          </a:p>
        </p:txBody>
      </p:sp>
      <p:sp>
        <p:nvSpPr>
          <p:cNvPr id="4" name="Δεξιό άγκιστρο 3"/>
          <p:cNvSpPr/>
          <p:nvPr/>
        </p:nvSpPr>
        <p:spPr>
          <a:xfrm>
            <a:off x="3200400" y="54102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511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0670" y="2222720"/>
            <a:ext cx="7244567" cy="37144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9539" y="343535"/>
            <a:ext cx="6459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NAC </a:t>
            </a:r>
            <a:r>
              <a:rPr sz="2800" spc="-5" dirty="0"/>
              <a:t>σε ΟΗΑ </a:t>
            </a:r>
            <a:r>
              <a:rPr sz="2800" spc="-10" dirty="0"/>
              <a:t>(εκτός </a:t>
            </a:r>
            <a:r>
              <a:rPr sz="2800" spc="-15" dirty="0"/>
              <a:t>παρακεταμόλης)</a:t>
            </a:r>
            <a:r>
              <a:rPr sz="2800" spc="50" dirty="0"/>
              <a:t> </a:t>
            </a:r>
            <a:r>
              <a:rPr sz="2800" spc="-10" dirty="0"/>
              <a:t>Ν=173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886777" y="1594167"/>
            <a:ext cx="2138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libri"/>
                <a:cs typeface="Calibri"/>
              </a:rPr>
              <a:t>αυτόματη επιβίωση</a:t>
            </a:r>
            <a:r>
              <a:rPr sz="1800" b="1" i="1" spc="-6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54202" y="5970777"/>
            <a:ext cx="1686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808080"/>
                </a:solidFill>
                <a:latin typeface="Calibri"/>
                <a:cs typeface="Calibri"/>
              </a:rPr>
              <a:t>Lee </a:t>
            </a:r>
            <a:r>
              <a:rPr sz="1600" b="1" i="1" spc="-50" dirty="0">
                <a:solidFill>
                  <a:srgbClr val="808080"/>
                </a:solidFill>
                <a:latin typeface="Calibri"/>
                <a:cs typeface="Calibri"/>
              </a:rPr>
              <a:t>W, </a:t>
            </a:r>
            <a:r>
              <a:rPr sz="1600" b="1" i="1" spc="-5" dirty="0">
                <a:solidFill>
                  <a:srgbClr val="808080"/>
                </a:solidFill>
                <a:latin typeface="Calibri"/>
                <a:cs typeface="Calibri"/>
              </a:rPr>
              <a:t>AASLD</a:t>
            </a:r>
            <a:r>
              <a:rPr sz="1600" b="1" i="1" spc="8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808080"/>
                </a:solidFill>
                <a:latin typeface="Calibri"/>
                <a:cs typeface="Calibri"/>
              </a:rPr>
              <a:t>2008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01490" y="1629917"/>
            <a:ext cx="0" cy="767715"/>
          </a:xfrm>
          <a:custGeom>
            <a:avLst/>
            <a:gdLst/>
            <a:ahLst/>
            <a:cxnLst/>
            <a:rect l="l" t="t" r="r" b="b"/>
            <a:pathLst>
              <a:path h="767714">
                <a:moveTo>
                  <a:pt x="0" y="0"/>
                </a:moveTo>
                <a:lnTo>
                  <a:pt x="0" y="767334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4340" y="237820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6067" y="162039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028" y="0"/>
                </a:lnTo>
              </a:path>
            </a:pathLst>
          </a:custGeom>
          <a:ln w="510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1582" y="1998726"/>
            <a:ext cx="0" cy="1210310"/>
          </a:xfrm>
          <a:custGeom>
            <a:avLst/>
            <a:gdLst/>
            <a:ahLst/>
            <a:cxnLst/>
            <a:rect l="l" t="t" r="r" b="b"/>
            <a:pathLst>
              <a:path h="1210310">
                <a:moveTo>
                  <a:pt x="0" y="0"/>
                </a:moveTo>
                <a:lnTo>
                  <a:pt x="0" y="1210055"/>
                </a:lnTo>
              </a:path>
            </a:pathLst>
          </a:custGeom>
          <a:ln w="510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90744" y="3170212"/>
            <a:ext cx="114300" cy="114935"/>
          </a:xfrm>
          <a:custGeom>
            <a:avLst/>
            <a:gdLst/>
            <a:ahLst/>
            <a:cxnLst/>
            <a:rect l="l" t="t" r="r" b="b"/>
            <a:pathLst>
              <a:path w="114300" h="114935">
                <a:moveTo>
                  <a:pt x="114300" y="0"/>
                </a:moveTo>
                <a:lnTo>
                  <a:pt x="0" y="939"/>
                </a:lnTo>
                <a:lnTo>
                  <a:pt x="58089" y="114769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01490" y="1629917"/>
            <a:ext cx="922019" cy="36893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29"/>
              </a:spcBef>
            </a:pPr>
            <a:r>
              <a:rPr sz="1800" i="1" spc="-5" dirty="0">
                <a:latin typeface="Calibri"/>
                <a:cs typeface="Calibri"/>
              </a:rPr>
              <a:t>P&lt;0,01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1" y="90906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569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1700783"/>
            <a:ext cx="4249420" cy="3557270"/>
          </a:xfrm>
          <a:custGeom>
            <a:avLst/>
            <a:gdLst/>
            <a:ahLst/>
            <a:cxnLst/>
            <a:rect l="l" t="t" r="r" b="b"/>
            <a:pathLst>
              <a:path w="4249420" h="3557270">
                <a:moveTo>
                  <a:pt x="0" y="0"/>
                </a:moveTo>
                <a:lnTo>
                  <a:pt x="4248911" y="0"/>
                </a:lnTo>
                <a:lnTo>
                  <a:pt x="4248911" y="3557016"/>
                </a:lnTo>
                <a:lnTo>
                  <a:pt x="0" y="355701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2440" y="1679892"/>
            <a:ext cx="4239895" cy="300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895" indent="-342900">
              <a:lnSpc>
                <a:spcPts val="2760"/>
              </a:lnSpc>
              <a:spcBef>
                <a:spcPts val="100"/>
              </a:spcBef>
              <a:buFont typeface="Calibri"/>
              <a:buChar char="•"/>
              <a:tabLst>
                <a:tab pos="429895" algn="l"/>
                <a:tab pos="430530" algn="l"/>
              </a:tabLst>
            </a:pPr>
            <a:r>
              <a:rPr sz="2400" b="1" spc="-5" dirty="0">
                <a:latin typeface="Calibri"/>
                <a:cs typeface="Calibri"/>
              </a:rPr>
              <a:t>Επίπεδα 1</a:t>
            </a:r>
            <a:r>
              <a:rPr sz="2400" b="1" spc="-5" dirty="0">
                <a:latin typeface="Symbol"/>
                <a:cs typeface="Symbol"/>
              </a:rPr>
              <a:t>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alibri"/>
                <a:cs typeface="Calibri"/>
              </a:rPr>
              <a:t>3-4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ώρες</a:t>
            </a:r>
            <a:endParaRPr sz="2400" dirty="0">
              <a:latin typeface="Calibri"/>
              <a:cs typeface="Calibri"/>
            </a:endParaRPr>
          </a:p>
          <a:p>
            <a:pPr marL="429895">
              <a:lnSpc>
                <a:spcPts val="2280"/>
              </a:lnSpc>
            </a:pPr>
            <a:r>
              <a:rPr sz="2000" b="1" spc="-5" dirty="0">
                <a:latin typeface="Calibri"/>
                <a:cs typeface="Calibri"/>
              </a:rPr>
              <a:t>(νομόγραμμα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Rumack-Matthew)</a:t>
            </a:r>
            <a:endParaRPr sz="2000" dirty="0">
              <a:latin typeface="Calibri"/>
              <a:cs typeface="Calibri"/>
            </a:endParaRPr>
          </a:p>
          <a:p>
            <a:pPr marL="429895" indent="-342900">
              <a:lnSpc>
                <a:spcPct val="100000"/>
              </a:lnSpc>
              <a:spcBef>
                <a:spcPts val="260"/>
              </a:spcBef>
              <a:buFont typeface="Calibri"/>
              <a:buChar char="•"/>
              <a:tabLst>
                <a:tab pos="429895" algn="l"/>
                <a:tab pos="430530" algn="l"/>
              </a:tabLst>
            </a:pPr>
            <a:r>
              <a:rPr sz="2400" b="1" spc="-5" dirty="0">
                <a:latin typeface="Calibri"/>
                <a:cs typeface="Calibri"/>
              </a:rPr>
              <a:t>ενεργό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άνθρακα</a:t>
            </a:r>
            <a:endParaRPr sz="2400" dirty="0">
              <a:latin typeface="Calibri"/>
              <a:cs typeface="Calibri"/>
            </a:endParaRPr>
          </a:p>
          <a:p>
            <a:pPr marL="429895" marR="202565" indent="-342900">
              <a:lnSpc>
                <a:spcPts val="2590"/>
              </a:lnSpc>
              <a:spcBef>
                <a:spcPts val="615"/>
              </a:spcBef>
              <a:buFont typeface="Calibri"/>
              <a:buChar char="•"/>
              <a:tabLst>
                <a:tab pos="429895" algn="l"/>
                <a:tab pos="43053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εγκαίρως </a:t>
            </a:r>
            <a:r>
              <a:rPr sz="2400" b="1" spc="-5" dirty="0">
                <a:latin typeface="Calibri"/>
                <a:cs typeface="Calibri"/>
              </a:rPr>
              <a:t>Ν-ακετυλκυστείνη  </a:t>
            </a:r>
            <a:r>
              <a:rPr sz="2400" b="1" dirty="0">
                <a:latin typeface="Calibri"/>
                <a:cs typeface="Calibri"/>
              </a:rPr>
              <a:t>σε </a:t>
            </a:r>
            <a:r>
              <a:rPr sz="2400" b="1" spc="-5" dirty="0">
                <a:latin typeface="Calibri"/>
                <a:cs typeface="Calibri"/>
              </a:rPr>
              <a:t>5%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Dextrose</a:t>
            </a:r>
            <a:endParaRPr sz="2400" dirty="0">
              <a:latin typeface="Calibri"/>
              <a:cs typeface="Calibri"/>
            </a:endParaRPr>
          </a:p>
          <a:p>
            <a:pPr marL="905510">
              <a:lnSpc>
                <a:spcPct val="100000"/>
              </a:lnSpc>
              <a:spcBef>
                <a:spcPts val="250"/>
              </a:spcBef>
              <a:tabLst>
                <a:tab pos="2386965" algn="l"/>
              </a:tabLst>
            </a:pPr>
            <a:r>
              <a:rPr sz="2400" b="1" spc="-5" dirty="0">
                <a:latin typeface="Calibri"/>
                <a:cs typeface="Calibri"/>
              </a:rPr>
              <a:t>150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mg/kg	σε </a:t>
            </a:r>
            <a:r>
              <a:rPr sz="2400" b="1" spc="-5" dirty="0">
                <a:latin typeface="Calibri"/>
                <a:cs typeface="Calibri"/>
              </a:rPr>
              <a:t>15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λεπτά</a:t>
            </a:r>
            <a:endParaRPr sz="2400" dirty="0">
              <a:latin typeface="Calibri"/>
              <a:cs typeface="Calibri"/>
            </a:endParaRPr>
          </a:p>
          <a:p>
            <a:pPr marL="346710" algn="ctr">
              <a:lnSpc>
                <a:spcPct val="100000"/>
              </a:lnSpc>
              <a:spcBef>
                <a:spcPts val="290"/>
              </a:spcBef>
            </a:pPr>
            <a:r>
              <a:rPr sz="2400" b="1" spc="-5" dirty="0">
                <a:latin typeface="Calibri"/>
                <a:cs typeface="Calibri"/>
              </a:rPr>
              <a:t>50 </a:t>
            </a:r>
            <a:r>
              <a:rPr sz="2400" b="1" dirty="0">
                <a:latin typeface="Calibri"/>
                <a:cs typeface="Calibri"/>
              </a:rPr>
              <a:t>mg/kg σε 4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ώρες</a:t>
            </a:r>
            <a:endParaRPr sz="2400" dirty="0">
              <a:latin typeface="Calibri"/>
              <a:cs typeface="Calibri"/>
            </a:endParaRPr>
          </a:p>
          <a:p>
            <a:pPr marL="905510">
              <a:lnSpc>
                <a:spcPct val="100000"/>
              </a:lnSpc>
              <a:spcBef>
                <a:spcPts val="290"/>
              </a:spcBef>
            </a:pPr>
            <a:r>
              <a:rPr sz="2400" b="1" spc="-5" dirty="0">
                <a:latin typeface="Calibri"/>
                <a:cs typeface="Calibri"/>
              </a:rPr>
              <a:t>100 </a:t>
            </a:r>
            <a:r>
              <a:rPr sz="2400" b="1" dirty="0">
                <a:latin typeface="Calibri"/>
                <a:cs typeface="Calibri"/>
              </a:rPr>
              <a:t>mg/kg σε </a:t>
            </a:r>
            <a:r>
              <a:rPr sz="2400" b="1" spc="-5" dirty="0">
                <a:latin typeface="Calibri"/>
                <a:cs typeface="Calibri"/>
              </a:rPr>
              <a:t>16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ώρες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5228" y="4427135"/>
            <a:ext cx="2367347" cy="2045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8431" y="5084064"/>
            <a:ext cx="640080" cy="577850"/>
          </a:xfrm>
          <a:custGeom>
            <a:avLst/>
            <a:gdLst/>
            <a:ahLst/>
            <a:cxnLst/>
            <a:rect l="l" t="t" r="r" b="b"/>
            <a:pathLst>
              <a:path w="640079" h="577850">
                <a:moveTo>
                  <a:pt x="0" y="288798"/>
                </a:moveTo>
                <a:lnTo>
                  <a:pt x="4188" y="241953"/>
                </a:lnTo>
                <a:lnTo>
                  <a:pt x="16315" y="197515"/>
                </a:lnTo>
                <a:lnTo>
                  <a:pt x="35721" y="156078"/>
                </a:lnTo>
                <a:lnTo>
                  <a:pt x="61747" y="118237"/>
                </a:lnTo>
                <a:lnTo>
                  <a:pt x="93735" y="84586"/>
                </a:lnTo>
                <a:lnTo>
                  <a:pt x="131026" y="55721"/>
                </a:lnTo>
                <a:lnTo>
                  <a:pt x="172960" y="32235"/>
                </a:lnTo>
                <a:lnTo>
                  <a:pt x="218880" y="14723"/>
                </a:lnTo>
                <a:lnTo>
                  <a:pt x="268126" y="3779"/>
                </a:lnTo>
                <a:lnTo>
                  <a:pt x="320040" y="0"/>
                </a:lnTo>
                <a:lnTo>
                  <a:pt x="371953" y="3779"/>
                </a:lnTo>
                <a:lnTo>
                  <a:pt x="421199" y="14723"/>
                </a:lnTo>
                <a:lnTo>
                  <a:pt x="467119" y="32235"/>
                </a:lnTo>
                <a:lnTo>
                  <a:pt x="509053" y="55721"/>
                </a:lnTo>
                <a:lnTo>
                  <a:pt x="546344" y="84586"/>
                </a:lnTo>
                <a:lnTo>
                  <a:pt x="578332" y="118237"/>
                </a:lnTo>
                <a:lnTo>
                  <a:pt x="604358" y="156078"/>
                </a:lnTo>
                <a:lnTo>
                  <a:pt x="623764" y="197515"/>
                </a:lnTo>
                <a:lnTo>
                  <a:pt x="635891" y="241953"/>
                </a:lnTo>
                <a:lnTo>
                  <a:pt x="640080" y="288798"/>
                </a:lnTo>
                <a:lnTo>
                  <a:pt x="635891" y="335642"/>
                </a:lnTo>
                <a:lnTo>
                  <a:pt x="623764" y="380080"/>
                </a:lnTo>
                <a:lnTo>
                  <a:pt x="604358" y="421517"/>
                </a:lnTo>
                <a:lnTo>
                  <a:pt x="578332" y="459358"/>
                </a:lnTo>
                <a:lnTo>
                  <a:pt x="546344" y="493009"/>
                </a:lnTo>
                <a:lnTo>
                  <a:pt x="509053" y="521874"/>
                </a:lnTo>
                <a:lnTo>
                  <a:pt x="467119" y="545360"/>
                </a:lnTo>
                <a:lnTo>
                  <a:pt x="421199" y="562872"/>
                </a:lnTo>
                <a:lnTo>
                  <a:pt x="371953" y="573816"/>
                </a:lnTo>
                <a:lnTo>
                  <a:pt x="320040" y="577596"/>
                </a:lnTo>
                <a:lnTo>
                  <a:pt x="268126" y="573816"/>
                </a:lnTo>
                <a:lnTo>
                  <a:pt x="218880" y="562872"/>
                </a:lnTo>
                <a:lnTo>
                  <a:pt x="172960" y="545360"/>
                </a:lnTo>
                <a:lnTo>
                  <a:pt x="131026" y="521874"/>
                </a:lnTo>
                <a:lnTo>
                  <a:pt x="93735" y="493009"/>
                </a:lnTo>
                <a:lnTo>
                  <a:pt x="61747" y="459358"/>
                </a:lnTo>
                <a:lnTo>
                  <a:pt x="35721" y="421517"/>
                </a:lnTo>
                <a:lnTo>
                  <a:pt x="16315" y="380080"/>
                </a:lnTo>
                <a:lnTo>
                  <a:pt x="4188" y="335642"/>
                </a:lnTo>
                <a:lnTo>
                  <a:pt x="0" y="288798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27906" y="1678449"/>
            <a:ext cx="2511570" cy="2605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3403" y="3357371"/>
            <a:ext cx="1391920" cy="0"/>
          </a:xfrm>
          <a:custGeom>
            <a:avLst/>
            <a:gdLst/>
            <a:ahLst/>
            <a:cxnLst/>
            <a:rect l="l" t="t" r="r" b="b"/>
            <a:pathLst>
              <a:path w="1391920">
                <a:moveTo>
                  <a:pt x="0" y="0"/>
                </a:moveTo>
                <a:lnTo>
                  <a:pt x="1391412" y="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5847" y="3270491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89" h="173989">
                <a:moveTo>
                  <a:pt x="12" y="0"/>
                </a:moveTo>
                <a:lnTo>
                  <a:pt x="0" y="173736"/>
                </a:lnTo>
                <a:lnTo>
                  <a:pt x="173748" y="8688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1" y="90906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45294" y="335279"/>
            <a:ext cx="3148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OHA-</a:t>
            </a:r>
            <a:r>
              <a:rPr sz="2800" spc="-60" dirty="0"/>
              <a:t> </a:t>
            </a:r>
            <a:r>
              <a:rPr sz="2800" spc="-5" dirty="0"/>
              <a:t>παρακεταμόλη</a:t>
            </a:r>
            <a:endParaRPr sz="280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651319" y="6520116"/>
            <a:ext cx="3305175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" dirty="0"/>
          </a:p>
        </p:txBody>
      </p:sp>
    </p:spTree>
    <p:extLst>
      <p:ext uri="{BB962C8B-B14F-4D97-AF65-F5344CB8AC3E}">
        <p14:creationId xmlns="" xmlns:p14="http://schemas.microsoft.com/office/powerpoint/2010/main" val="32945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9561" y="381000"/>
            <a:ext cx="7193534" cy="369332"/>
          </a:xfrm>
        </p:spPr>
        <p:txBody>
          <a:bodyPr/>
          <a:lstStyle/>
          <a:p>
            <a:r>
              <a:rPr lang="el-GR" dirty="0" smtClean="0"/>
              <a:t>Φάρμακο - επαγόμενη </a:t>
            </a:r>
            <a:r>
              <a:rPr lang="el-GR" dirty="0" err="1" smtClean="0"/>
              <a:t>Ηπατοτοξικότητα</a:t>
            </a:r>
            <a:r>
              <a:rPr lang="en-US" dirty="0" smtClean="0"/>
              <a:t>(DILI)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6459536" cy="4062651"/>
          </a:xfrm>
        </p:spPr>
        <p:txBody>
          <a:bodyPr/>
          <a:lstStyle/>
          <a:p>
            <a:r>
              <a:rPr lang="el-GR" dirty="0" smtClean="0"/>
              <a:t>ΥΠΕΡ: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Λήψη </a:t>
            </a:r>
            <a:r>
              <a:rPr lang="el-GR" dirty="0" err="1" smtClean="0"/>
              <a:t>αζιθρομυκίνης</a:t>
            </a:r>
            <a:r>
              <a:rPr lang="el-GR" dirty="0" smtClean="0"/>
              <a:t>.</a:t>
            </a: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10% των περιπτώσεων </a:t>
            </a:r>
            <a:r>
              <a:rPr lang="en-US" dirty="0" smtClean="0"/>
              <a:t>ALF </a:t>
            </a:r>
            <a:r>
              <a:rPr lang="el-GR" dirty="0" smtClean="0"/>
              <a:t>οφείλεται σε ιδιοσυγκρασιακή </a:t>
            </a:r>
            <a:r>
              <a:rPr lang="el-GR" dirty="0" err="1" smtClean="0"/>
              <a:t>ηπατοτοξίκοτητα</a:t>
            </a:r>
            <a:r>
              <a:rPr lang="el-GR" dirty="0" smtClean="0"/>
              <a:t> .</a:t>
            </a:r>
          </a:p>
          <a:p>
            <a:endParaRPr lang="el-GR" dirty="0"/>
          </a:p>
          <a:p>
            <a:r>
              <a:rPr lang="el-GR" dirty="0" smtClean="0"/>
              <a:t>ΚΑΤΑ: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Μη λήψη άλλων φαρμάκων, βοτάνων συμπληρωμάτων διατροφής.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Χρόνος εμφάνισης-</a:t>
            </a:r>
            <a:r>
              <a:rPr lang="el-GR" dirty="0" err="1" smtClean="0"/>
              <a:t>Χολοστατικό</a:t>
            </a:r>
            <a:r>
              <a:rPr lang="el-GR" dirty="0" smtClean="0"/>
              <a:t> προφίλ συνήθως 2-3 εβδομάδες.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Απουσία </a:t>
            </a:r>
            <a:r>
              <a:rPr lang="el-GR" dirty="0" err="1" smtClean="0"/>
              <a:t>ηωσινοφιλίας</a:t>
            </a:r>
            <a:r>
              <a:rPr lang="el-GR" dirty="0" smtClean="0"/>
              <a:t> και πυρετού.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478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193534" cy="369332"/>
          </a:xfrm>
        </p:spPr>
        <p:txBody>
          <a:bodyPr/>
          <a:lstStyle/>
          <a:p>
            <a:r>
              <a:rPr lang="el-GR" dirty="0" smtClean="0"/>
              <a:t>Νοσήματα της κύησης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305800" cy="4062651"/>
          </a:xfrm>
        </p:spPr>
        <p:txBody>
          <a:bodyPr/>
          <a:lstStyle/>
          <a:p>
            <a:r>
              <a:rPr lang="el-GR" dirty="0" smtClean="0"/>
              <a:t>Εκλαμψία </a:t>
            </a:r>
            <a:r>
              <a:rPr lang="en-US" dirty="0" smtClean="0"/>
              <a:t>(2-8%)</a:t>
            </a:r>
            <a:r>
              <a:rPr lang="el-GR" dirty="0" smtClean="0"/>
              <a:t>: </a:t>
            </a:r>
          </a:p>
          <a:p>
            <a:r>
              <a:rPr lang="el-GR" dirty="0" smtClean="0"/>
              <a:t>Υπέρ :εμφανίζεται  μέχρι και 6 εβδομάδες μετά τον </a:t>
            </a:r>
            <a:r>
              <a:rPr lang="el-GR" dirty="0" err="1" smtClean="0"/>
              <a:t>τοκετο</a:t>
            </a:r>
            <a:r>
              <a:rPr lang="el-GR" dirty="0" smtClean="0"/>
              <a:t>.                                                                                          </a:t>
            </a:r>
            <a:r>
              <a:rPr lang="el-GR" dirty="0"/>
              <a:t>Κ</a:t>
            </a:r>
            <a:r>
              <a:rPr lang="el-GR" dirty="0" smtClean="0"/>
              <a:t>ατά : βιοχημικό προφίλ( </a:t>
            </a:r>
            <a:r>
              <a:rPr lang="en-US" dirty="0" smtClean="0"/>
              <a:t>ALT/AST</a:t>
            </a:r>
            <a:r>
              <a:rPr lang="el-GR" dirty="0" smtClean="0"/>
              <a:t> 10Χ  ΑΦΤ και </a:t>
            </a:r>
            <a:r>
              <a:rPr lang="en-US" dirty="0" smtClean="0"/>
              <a:t>TBIL&lt;5</a:t>
            </a:r>
            <a:r>
              <a:rPr lang="el-GR" dirty="0" smtClean="0"/>
              <a:t>).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HELLP(1%)</a:t>
            </a:r>
            <a:r>
              <a:rPr lang="el-GR" dirty="0" smtClean="0"/>
              <a:t>:</a:t>
            </a:r>
          </a:p>
          <a:p>
            <a:r>
              <a:rPr lang="el-GR" dirty="0" smtClean="0"/>
              <a:t>Υπέρ:1/3 περιπτώσεων μετά τον τοκετό.</a:t>
            </a:r>
          </a:p>
          <a:p>
            <a:r>
              <a:rPr lang="el-GR" dirty="0" smtClean="0"/>
              <a:t>Κατά: φυσιολογικά </a:t>
            </a:r>
            <a:r>
              <a:rPr lang="en-US" dirty="0" smtClean="0"/>
              <a:t>PLT.</a:t>
            </a:r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          χωρίς  βιοχημικές ενδείξεις </a:t>
            </a:r>
            <a:r>
              <a:rPr lang="el-GR" dirty="0" err="1" smtClean="0"/>
              <a:t>αιμόλυσης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Οξύ λιπώδες ήπαρ της κύησης :ΔΕΝ εμφανίζεται  μετά τον τοκετό.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0869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9561" y="381000"/>
            <a:ext cx="7193534" cy="369332"/>
          </a:xfrm>
        </p:spPr>
        <p:txBody>
          <a:bodyPr/>
          <a:lstStyle/>
          <a:p>
            <a:r>
              <a:rPr lang="el-GR" dirty="0" smtClean="0"/>
              <a:t>Ισχαιμική ηπατίτιδα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6459536" cy="3323987"/>
          </a:xfrm>
        </p:spPr>
        <p:txBody>
          <a:bodyPr/>
          <a:lstStyle/>
          <a:p>
            <a:r>
              <a:rPr lang="el-GR" dirty="0" smtClean="0"/>
              <a:t>Υπέρ: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Καταγεγραμμένο  επεισόδιο Υπότασης.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Κατά: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Όχι «ισχυρό» </a:t>
            </a:r>
            <a:r>
              <a:rPr lang="el-GR" dirty="0" err="1" smtClean="0"/>
              <a:t>αιμοδυναμικό</a:t>
            </a:r>
            <a:r>
              <a:rPr lang="el-GR" dirty="0" smtClean="0"/>
              <a:t> </a:t>
            </a:r>
            <a:r>
              <a:rPr lang="el-GR" dirty="0" err="1" smtClean="0"/>
              <a:t>σύμβαμα</a:t>
            </a:r>
            <a:r>
              <a:rPr lang="el-GR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Βιοχημικό προφίλ :πολύ αυξημένες τιμές </a:t>
            </a:r>
            <a:r>
              <a:rPr lang="en-US" dirty="0" smtClean="0"/>
              <a:t>LDH </a:t>
            </a:r>
            <a:r>
              <a:rPr lang="el-GR" dirty="0" smtClean="0"/>
              <a:t>και </a:t>
            </a:r>
            <a:r>
              <a:rPr lang="en-US" dirty="0" smtClean="0"/>
              <a:t>AST</a:t>
            </a:r>
            <a:r>
              <a:rPr lang="el-GR" dirty="0" smtClean="0"/>
              <a:t>&gt;10.000,</a:t>
            </a:r>
            <a:r>
              <a:rPr lang="en-US" dirty="0" smtClean="0"/>
              <a:t>AST/ALT&gt;2</a:t>
            </a:r>
            <a:r>
              <a:rPr lang="el-GR" dirty="0" smtClean="0"/>
              <a:t> και </a:t>
            </a:r>
            <a:r>
              <a:rPr lang="en-US" dirty="0" smtClean="0"/>
              <a:t>LDH</a:t>
            </a:r>
            <a:r>
              <a:rPr lang="el-GR" dirty="0" smtClean="0"/>
              <a:t> και συνήθως φυσιολογική  </a:t>
            </a:r>
            <a:r>
              <a:rPr lang="en-US" dirty="0" smtClean="0"/>
              <a:t>TBIL).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046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9561" y="381000"/>
            <a:ext cx="7193534" cy="369332"/>
          </a:xfrm>
        </p:spPr>
        <p:txBody>
          <a:bodyPr/>
          <a:lstStyle/>
          <a:p>
            <a:r>
              <a:rPr lang="el-GR" dirty="0" smtClean="0"/>
              <a:t>ΠΑΡΟΥΣΑ ΝΟΣΟΣ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839200" cy="4801314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l-GR" dirty="0" smtClean="0"/>
              <a:t>Ασθενής 18 </a:t>
            </a:r>
            <a:r>
              <a:rPr lang="el-GR" dirty="0" err="1" smtClean="0"/>
              <a:t>ετων</a:t>
            </a:r>
            <a:r>
              <a:rPr lang="el-GR" dirty="0" smtClean="0"/>
              <a:t> παρουσιάζεται στα επείγοντα 11 εβδομάδες μετά την γέννηση του πρώτου της παιδιού με </a:t>
            </a:r>
            <a:r>
              <a:rPr lang="en-US" dirty="0" smtClean="0"/>
              <a:t>ALF.</a:t>
            </a:r>
            <a:endParaRPr lang="el-GR" dirty="0" smtClean="0"/>
          </a:p>
          <a:p>
            <a:pPr marL="457200" indent="-457200">
              <a:buFont typeface="Arial" pitchFamily="34" charset="0"/>
              <a:buChar char="•"/>
            </a:pPr>
            <a:endParaRPr lang="el-GR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l-GR" dirty="0" smtClean="0"/>
              <a:t>Έναρξη συμπτωματολογίας από εβδομάδος με βήχα,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κυνάγχη</a:t>
            </a:r>
            <a:r>
              <a:rPr lang="el-GR" dirty="0" smtClean="0"/>
              <a:t> ρινική καταρροή </a:t>
            </a:r>
            <a:r>
              <a:rPr lang="en-US" dirty="0"/>
              <a:t> </a:t>
            </a:r>
            <a:r>
              <a:rPr lang="el-GR" dirty="0" smtClean="0"/>
              <a:t>και διάγνωση βρογχίτιδας, για την οποία έλαβε </a:t>
            </a:r>
            <a:r>
              <a:rPr lang="el-GR" dirty="0" err="1" smtClean="0"/>
              <a:t>αζιθρομυκίνη</a:t>
            </a:r>
            <a:r>
              <a:rPr lang="el-GR" dirty="0" smtClean="0"/>
              <a:t>, </a:t>
            </a:r>
            <a:r>
              <a:rPr lang="el-GR" dirty="0" err="1" smtClean="0"/>
              <a:t>προμεθαζίνη</a:t>
            </a:r>
            <a:r>
              <a:rPr lang="el-GR" dirty="0" smtClean="0"/>
              <a:t> και </a:t>
            </a:r>
            <a:r>
              <a:rPr lang="el-GR" dirty="0" err="1" smtClean="0"/>
              <a:t>δεξτρομεθορφάνη</a:t>
            </a:r>
            <a:r>
              <a:rPr lang="el-GR" dirty="0" smtClean="0"/>
              <a:t>.</a:t>
            </a:r>
          </a:p>
          <a:p>
            <a:pPr marL="457200" indent="-457200"/>
            <a:endParaRPr lang="el-GR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l-GR" dirty="0" smtClean="0"/>
              <a:t>Τις επόμενες 3  ημέρες κοιλιακό άλγος, ναυτία, έμετος</a:t>
            </a:r>
            <a:r>
              <a:rPr lang="en-US" dirty="0" smtClean="0"/>
              <a:t>,</a:t>
            </a:r>
            <a:r>
              <a:rPr lang="el-GR" dirty="0" smtClean="0"/>
              <a:t> διάρροια κολπορραγία </a:t>
            </a:r>
            <a:r>
              <a:rPr lang="el-GR" dirty="0" err="1" smtClean="0"/>
              <a:t>προστίθονται</a:t>
            </a:r>
            <a:r>
              <a:rPr lang="el-GR" dirty="0" smtClean="0"/>
              <a:t> στην κλινική εικόνα. Η ασθενής επίσης παρατηρεί κίτρινη χροιά δέρματος και επιπεφυκότων.</a:t>
            </a:r>
          </a:p>
          <a:p>
            <a:pPr marL="457200" indent="-457200">
              <a:buFont typeface="Arial" pitchFamily="34" charset="0"/>
              <a:buChar char="•"/>
            </a:pPr>
            <a:endParaRPr lang="el-GR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dirty="0" smtClean="0"/>
              <a:t>Την ημέρα της εισαγωγής λιποθυμικό επεισόδιο μετά την έγερση και θλαστικό πώγωνος.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319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33401"/>
            <a:ext cx="7193534" cy="369332"/>
          </a:xfrm>
        </p:spPr>
        <p:txBody>
          <a:bodyPr/>
          <a:lstStyle/>
          <a:p>
            <a:r>
              <a:rPr lang="el-GR" dirty="0" smtClean="0"/>
              <a:t>Δηλητηρίαση από μανιτάρια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62000" y="1497520"/>
            <a:ext cx="6383336" cy="11079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Δεν αναφέρεται από το ιστορικό.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Προεξέχει συμπτωματολογία  από το γαστρεντερικό (εμετοί - διάρροιες)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9561" y="381000"/>
            <a:ext cx="7193534" cy="369332"/>
          </a:xfrm>
        </p:spPr>
        <p:txBody>
          <a:bodyPr/>
          <a:lstStyle/>
          <a:p>
            <a:r>
              <a:rPr lang="el-GR" dirty="0" smtClean="0"/>
              <a:t>Σύνδρομο </a:t>
            </a:r>
            <a:r>
              <a:rPr lang="en-US" dirty="0" smtClean="0"/>
              <a:t>Budd-</a:t>
            </a:r>
            <a:r>
              <a:rPr lang="en-US" dirty="0" err="1" smtClean="0"/>
              <a:t>Chiari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6459536" cy="3323987"/>
          </a:xfrm>
        </p:spPr>
        <p:txBody>
          <a:bodyPr/>
          <a:lstStyle/>
          <a:p>
            <a:r>
              <a:rPr lang="el-GR" dirty="0" smtClean="0"/>
              <a:t>Υπέρ: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Περιγενηνητικη περίοδο Επίπτωση 6,8%.</a:t>
            </a:r>
          </a:p>
          <a:p>
            <a:endParaRPr lang="el-GR" dirty="0" smtClean="0"/>
          </a:p>
          <a:p>
            <a:r>
              <a:rPr lang="el-GR" dirty="0" smtClean="0"/>
              <a:t>Κατά: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Κλινική εικόνα (τριάδα) : άλγος δεξιού υποχονδρίου- </a:t>
            </a:r>
            <a:r>
              <a:rPr lang="el-GR" dirty="0" err="1" smtClean="0"/>
              <a:t>ασκίτης</a:t>
            </a:r>
            <a:r>
              <a:rPr lang="el-GR" dirty="0" smtClean="0"/>
              <a:t>- ηπατομεγαλία.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ALF </a:t>
            </a:r>
            <a:r>
              <a:rPr lang="el-GR" dirty="0" smtClean="0"/>
              <a:t>μόνο στο 5% των περιπτώσεων </a:t>
            </a:r>
            <a:r>
              <a:rPr lang="en-US" dirty="0" smtClean="0"/>
              <a:t>Budd-</a:t>
            </a:r>
            <a:r>
              <a:rPr lang="en-US" dirty="0" err="1" smtClean="0"/>
              <a:t>Chiari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Σπάνια </a:t>
            </a:r>
            <a:r>
              <a:rPr lang="en-US" dirty="0" smtClean="0"/>
              <a:t>TBIL&gt;7</a:t>
            </a:r>
            <a:r>
              <a:rPr lang="el-GR" dirty="0" smtClean="0"/>
              <a:t> </a:t>
            </a:r>
            <a:r>
              <a:rPr lang="en-US" dirty="0" smtClean="0"/>
              <a:t>mg/dl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Φυσιολογικό </a:t>
            </a:r>
            <a:r>
              <a:rPr lang="en-US" dirty="0" smtClean="0"/>
              <a:t>Doppler</a:t>
            </a:r>
            <a:r>
              <a:rPr lang="el-GR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1891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9561" y="381000"/>
            <a:ext cx="7193534" cy="369332"/>
          </a:xfrm>
        </p:spPr>
        <p:txBody>
          <a:bodyPr/>
          <a:lstStyle/>
          <a:p>
            <a:r>
              <a:rPr lang="el-GR" dirty="0" smtClean="0"/>
              <a:t>Ιογενής ηπατίτιδα</a:t>
            </a:r>
            <a:r>
              <a:rPr lang="en-US" dirty="0" smtClean="0"/>
              <a:t>(HBV-HDV-HEV)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6459536" cy="5539978"/>
          </a:xfrm>
        </p:spPr>
        <p:txBody>
          <a:bodyPr/>
          <a:lstStyle/>
          <a:p>
            <a:r>
              <a:rPr lang="en-US" dirty="0" smtClean="0"/>
              <a:t>Y</a:t>
            </a:r>
            <a:r>
              <a:rPr lang="el-GR" dirty="0" smtClean="0"/>
              <a:t>περ: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10% των περιπτώσεων Α</a:t>
            </a:r>
            <a:r>
              <a:rPr lang="en-US" dirty="0" smtClean="0"/>
              <a:t>LF </a:t>
            </a:r>
            <a:r>
              <a:rPr lang="el-GR" dirty="0" smtClean="0"/>
              <a:t>στις αναπτυγμένες χώρες.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Θετικό οικογενειακό ιστορικό για  άγνωστη ηπατοπάθεια.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Καταγωγή από Νοτιοανατολική Ασία </a:t>
            </a:r>
            <a:r>
              <a:rPr lang="en-US" dirty="0" smtClean="0"/>
              <a:t>  </a:t>
            </a:r>
            <a:r>
              <a:rPr lang="el-GR" dirty="0"/>
              <a:t>ό</a:t>
            </a:r>
            <a:r>
              <a:rPr lang="el-GR" dirty="0" smtClean="0"/>
              <a:t>που επίπτωση χρόνιας ηπατίτιδας Β είναι 6%.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«Σχετική» </a:t>
            </a:r>
            <a:r>
              <a:rPr lang="el-GR" dirty="0" err="1" smtClean="0"/>
              <a:t>ανοσοκαταστολή</a:t>
            </a:r>
            <a:r>
              <a:rPr lang="el-GR" dirty="0" smtClean="0"/>
              <a:t> της κυήσεως.</a:t>
            </a:r>
          </a:p>
          <a:p>
            <a:endParaRPr lang="el-GR" dirty="0"/>
          </a:p>
          <a:p>
            <a:r>
              <a:rPr lang="el-GR" dirty="0" smtClean="0"/>
              <a:t>Κατά: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Προγεννητικός έλεγχος.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Απουσία πυρετού.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Βιοχημικό προφίλ(</a:t>
            </a:r>
            <a:r>
              <a:rPr lang="en-US" dirty="0" smtClean="0"/>
              <a:t>ALT/AST </a:t>
            </a:r>
            <a:r>
              <a:rPr lang="el-GR" dirty="0" smtClean="0"/>
              <a:t>Χ 25 ΑΦΤ).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77664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9561" y="381000"/>
            <a:ext cx="7193534" cy="369332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l-GR" dirty="0" err="1" smtClean="0"/>
              <a:t>υτοάνοση</a:t>
            </a:r>
            <a:r>
              <a:rPr lang="el-GR" dirty="0" smtClean="0"/>
              <a:t> ηπατίτιδα(</a:t>
            </a:r>
            <a:r>
              <a:rPr lang="en-US" dirty="0" smtClean="0"/>
              <a:t>AIH)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6459536" cy="4431983"/>
          </a:xfrm>
        </p:spPr>
        <p:txBody>
          <a:bodyPr/>
          <a:lstStyle/>
          <a:p>
            <a:r>
              <a:rPr lang="el-GR" dirty="0" smtClean="0"/>
              <a:t>ΥΠΕΡ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Θήλυ φύλο.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Μη ειδικά συμπτώματα.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Συχνά τα </a:t>
            </a:r>
            <a:r>
              <a:rPr lang="en-US" dirty="0" smtClean="0"/>
              <a:t>flare</a:t>
            </a:r>
            <a:r>
              <a:rPr lang="el-GR" dirty="0" smtClean="0"/>
              <a:t> μετά τον τοκετό.</a:t>
            </a:r>
          </a:p>
          <a:p>
            <a:endParaRPr lang="el-GR" dirty="0"/>
          </a:p>
          <a:p>
            <a:r>
              <a:rPr lang="el-GR" dirty="0" smtClean="0"/>
              <a:t>Κατά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Απουσία </a:t>
            </a:r>
            <a:r>
              <a:rPr lang="el-GR" dirty="0"/>
              <a:t>ά</a:t>
            </a:r>
            <a:r>
              <a:rPr lang="el-GR" dirty="0" smtClean="0"/>
              <a:t>λλων </a:t>
            </a:r>
            <a:r>
              <a:rPr lang="el-GR" dirty="0" err="1" smtClean="0"/>
              <a:t>αυτοάνοσων</a:t>
            </a:r>
            <a:r>
              <a:rPr lang="el-GR" dirty="0" smtClean="0"/>
              <a:t> νοσημάτων.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Απουσία </a:t>
            </a:r>
            <a:r>
              <a:rPr lang="el-GR" dirty="0" err="1" smtClean="0"/>
              <a:t>υπερ-γαμμασφαιριναιμίας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    </a:t>
            </a:r>
          </a:p>
          <a:p>
            <a:endParaRPr lang="el-GR" dirty="0"/>
          </a:p>
          <a:p>
            <a:r>
              <a:rPr lang="el-GR" dirty="0" smtClean="0"/>
              <a:t>          ΔΕΝ ΜΠΟΡΕΙ ΝΑ ΑΠΟΚΛΕΙΣΤΕΙ                                                                           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39424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6770" y="421641"/>
            <a:ext cx="7193534" cy="369332"/>
          </a:xfrm>
        </p:spPr>
        <p:txBody>
          <a:bodyPr/>
          <a:lstStyle/>
          <a:p>
            <a:r>
              <a:rPr lang="el-GR" dirty="0" smtClean="0"/>
              <a:t>Απλοποιημένο διαγνωστικ</a:t>
            </a:r>
            <a:r>
              <a:rPr lang="el-GR" dirty="0"/>
              <a:t>ό</a:t>
            </a:r>
            <a:r>
              <a:rPr lang="el-GR" dirty="0" smtClean="0"/>
              <a:t> </a:t>
            </a:r>
            <a:r>
              <a:rPr lang="en-US" dirty="0" smtClean="0"/>
              <a:t>score </a:t>
            </a:r>
            <a:r>
              <a:rPr lang="el-GR" dirty="0" smtClean="0"/>
              <a:t> για </a:t>
            </a:r>
            <a:r>
              <a:rPr lang="en-US" dirty="0" smtClean="0"/>
              <a:t>AIH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362200"/>
            <a:ext cx="6705600" cy="3352800"/>
          </a:xfrm>
          <a:prstGeom prst="rect">
            <a:avLst/>
          </a:prstGeom>
        </p:spPr>
      </p:pic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5486400"/>
            <a:ext cx="5146674" cy="3522345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525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193534" cy="369332"/>
          </a:xfrm>
        </p:spPr>
        <p:txBody>
          <a:bodyPr/>
          <a:lstStyle/>
          <a:p>
            <a:r>
              <a:rPr lang="el-GR" dirty="0" err="1" smtClean="0"/>
              <a:t>Νοσος</a:t>
            </a:r>
            <a:r>
              <a:rPr lang="el-GR" dirty="0" smtClean="0"/>
              <a:t> </a:t>
            </a:r>
            <a:r>
              <a:rPr lang="en-US" dirty="0" smtClean="0"/>
              <a:t>WILSON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62000" y="914400"/>
            <a:ext cx="7772400" cy="2585323"/>
          </a:xfrm>
        </p:spPr>
        <p:txBody>
          <a:bodyPr/>
          <a:lstStyle/>
          <a:p>
            <a:r>
              <a:rPr lang="el-GR" dirty="0" smtClean="0"/>
              <a:t>Υπέρ:</a:t>
            </a:r>
          </a:p>
          <a:p>
            <a:r>
              <a:rPr lang="el-GR" dirty="0" smtClean="0"/>
              <a:t>Ηλικία (μέση ηλικία  12-23).</a:t>
            </a:r>
          </a:p>
          <a:p>
            <a:r>
              <a:rPr lang="el-GR" dirty="0" smtClean="0"/>
              <a:t>Εμφάνιση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Χρόνια</a:t>
            </a:r>
            <a:r>
              <a:rPr lang="en-US" dirty="0" smtClean="0"/>
              <a:t> </a:t>
            </a:r>
            <a:r>
              <a:rPr lang="el-GR" dirty="0" smtClean="0"/>
              <a:t>ηπατοπάθεια-</a:t>
            </a:r>
            <a:r>
              <a:rPr lang="el-GR" dirty="0" err="1" smtClean="0"/>
              <a:t>κιρρωση</a:t>
            </a:r>
            <a:r>
              <a:rPr lang="el-GR" dirty="0" smtClean="0"/>
              <a:t>.                                            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Οξεία ηπατίτιδα</a:t>
            </a:r>
            <a:r>
              <a:rPr lang="en-US" dirty="0" smtClean="0"/>
              <a:t>-ALF</a:t>
            </a:r>
            <a:r>
              <a:rPr lang="el-GR" dirty="0"/>
              <a:t>.</a:t>
            </a:r>
            <a:r>
              <a:rPr lang="el-GR" dirty="0" smtClean="0"/>
              <a:t>                   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err="1" smtClean="0"/>
              <a:t>Νευρό</a:t>
            </a:r>
            <a:r>
              <a:rPr lang="el-GR" dirty="0" smtClean="0"/>
              <a:t>-ψυχιατρικές διαταραχές.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Οξεία αιμολυτική αναιμία.</a:t>
            </a:r>
          </a:p>
        </p:txBody>
      </p:sp>
    </p:spTree>
    <p:extLst>
      <p:ext uri="{BB962C8B-B14F-4D97-AF65-F5344CB8AC3E}">
        <p14:creationId xmlns="" xmlns:p14="http://schemas.microsoft.com/office/powerpoint/2010/main" val="1774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79920" y="381001"/>
            <a:ext cx="7193534" cy="36933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l-GR" dirty="0" smtClean="0"/>
              <a:t>Διαγνωστικό </a:t>
            </a:r>
            <a:r>
              <a:rPr lang="en-US" dirty="0" smtClean="0"/>
              <a:t>Score </a:t>
            </a:r>
            <a:r>
              <a:rPr lang="el-GR" dirty="0" smtClean="0"/>
              <a:t>για ν.</a:t>
            </a:r>
            <a:r>
              <a:rPr lang="en-US" dirty="0" smtClean="0"/>
              <a:t>Wilson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97520"/>
            <a:ext cx="9144000" cy="5108242"/>
          </a:xfrm>
          <a:prstGeom prst="rect">
            <a:avLst/>
          </a:prstGeom>
        </p:spPr>
      </p:pic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34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193534" cy="369332"/>
          </a:xfrm>
        </p:spPr>
        <p:txBody>
          <a:bodyPr/>
          <a:lstStyle/>
          <a:p>
            <a:r>
              <a:rPr lang="en-US" dirty="0" smtClean="0"/>
              <a:t>N</a:t>
            </a:r>
            <a:r>
              <a:rPr lang="el-GR" dirty="0" smtClean="0"/>
              <a:t>όσος </a:t>
            </a:r>
            <a:r>
              <a:rPr lang="en-US" dirty="0" smtClean="0"/>
              <a:t>Wilson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1497520"/>
            <a:ext cx="7574534" cy="2954655"/>
          </a:xfrm>
        </p:spPr>
        <p:txBody>
          <a:bodyPr/>
          <a:lstStyle/>
          <a:p>
            <a:r>
              <a:rPr lang="en-US" dirty="0" smtClean="0"/>
              <a:t>ALP/TBIL&lt;4 </a:t>
            </a:r>
            <a:r>
              <a:rPr lang="el-GR" dirty="0" smtClean="0"/>
              <a:t>(</a:t>
            </a:r>
            <a:r>
              <a:rPr lang="el-GR" dirty="0">
                <a:solidFill>
                  <a:srgbClr val="0070C0"/>
                </a:solidFill>
              </a:rPr>
              <a:t>0,5</a:t>
            </a:r>
            <a:r>
              <a:rPr lang="el-GR" dirty="0"/>
              <a:t>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KAI</a:t>
            </a:r>
          </a:p>
          <a:p>
            <a:r>
              <a:rPr lang="en-US" dirty="0" smtClean="0"/>
              <a:t>AST/ALT&gt;2.2 </a:t>
            </a:r>
            <a:r>
              <a:rPr lang="el-GR" dirty="0" smtClean="0"/>
              <a:t>(</a:t>
            </a:r>
            <a:r>
              <a:rPr lang="el-GR" dirty="0">
                <a:solidFill>
                  <a:srgbClr val="0070C0"/>
                </a:solidFill>
              </a:rPr>
              <a:t>6,3</a:t>
            </a:r>
            <a:r>
              <a:rPr lang="el-GR" dirty="0"/>
              <a:t>)            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100</a:t>
            </a:r>
            <a:r>
              <a:rPr lang="en-US" dirty="0">
                <a:solidFill>
                  <a:srgbClr val="FF0000"/>
                </a:solidFill>
              </a:rPr>
              <a:t>% EYA</a:t>
            </a:r>
            <a:r>
              <a:rPr lang="el-GR" dirty="0">
                <a:solidFill>
                  <a:srgbClr val="FF0000"/>
                </a:solidFill>
              </a:rPr>
              <a:t>ΙΣΘΗΣΙΑ ΚΑΙ ΕΙΔΙΚΟΤΗΤΑ</a:t>
            </a:r>
            <a:r>
              <a:rPr lang="el-GR" dirty="0"/>
              <a:t> </a:t>
            </a:r>
            <a:r>
              <a:rPr lang="el-GR" dirty="0" smtClean="0"/>
              <a:t>για την ν.</a:t>
            </a:r>
            <a:r>
              <a:rPr lang="en-US" dirty="0" smtClean="0"/>
              <a:t> </a:t>
            </a:r>
            <a:r>
              <a:rPr lang="en-US" dirty="0"/>
              <a:t>WILSON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317158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422134" cy="369332"/>
          </a:xfrm>
        </p:spPr>
        <p:txBody>
          <a:bodyPr/>
          <a:lstStyle/>
          <a:p>
            <a:r>
              <a:rPr lang="el-GR" dirty="0" smtClean="0"/>
              <a:t>Πορεία νόσου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6307136" cy="36933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Μ</a:t>
            </a:r>
            <a:r>
              <a:rPr lang="el-GR" dirty="0" smtClean="0"/>
              <a:t>εταφορά της ασθενούς στην ΜΕΘ.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Χαλκός ορού:0,96μ</a:t>
            </a:r>
            <a:r>
              <a:rPr lang="en-US" dirty="0" smtClean="0"/>
              <a:t>g/ml</a:t>
            </a:r>
            <a:r>
              <a:rPr lang="el-GR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Σερουλοπλασμινη:8 </a:t>
            </a:r>
            <a:r>
              <a:rPr lang="en-US" dirty="0" smtClean="0"/>
              <a:t>mg/ml (</a:t>
            </a:r>
            <a:r>
              <a:rPr lang="el-GR" dirty="0" smtClean="0"/>
              <a:t>φτ:20-60)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Χαλκός ουρών 24 ωρου:1419   (φτ:15-60)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Εξέταση με </a:t>
            </a:r>
            <a:r>
              <a:rPr lang="el-GR" dirty="0" err="1" smtClean="0"/>
              <a:t>σχισμοειδή</a:t>
            </a:r>
            <a:r>
              <a:rPr lang="el-GR" dirty="0" smtClean="0"/>
              <a:t> λυχνία :αρνητική για δακτύλιο Κ</a:t>
            </a:r>
            <a:r>
              <a:rPr lang="en-US" dirty="0" err="1" smtClean="0"/>
              <a:t>ayser</a:t>
            </a:r>
            <a:r>
              <a:rPr lang="en-US" dirty="0" smtClean="0"/>
              <a:t>-Fleischer</a:t>
            </a:r>
            <a:r>
              <a:rPr lang="el-GR" dirty="0" smtClean="0"/>
              <a:t>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Έναρξη </a:t>
            </a:r>
            <a:r>
              <a:rPr lang="en-US" dirty="0" smtClean="0"/>
              <a:t>D-</a:t>
            </a:r>
            <a:r>
              <a:rPr lang="en-US" dirty="0" err="1" smtClean="0"/>
              <a:t>penicillamine</a:t>
            </a:r>
            <a:r>
              <a:rPr lang="en-US" dirty="0" smtClean="0"/>
              <a:t> </a:t>
            </a:r>
            <a:r>
              <a:rPr lang="el-GR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Εμφάνιση  εγκεφαλοπάθειας</a:t>
            </a:r>
            <a:r>
              <a:rPr lang="en-US" dirty="0" smtClean="0"/>
              <a:t> </a:t>
            </a:r>
            <a:r>
              <a:rPr lang="el-GR" dirty="0" smtClean="0"/>
              <a:t>(σύγχυση) περαιτέρω αύξηση </a:t>
            </a:r>
            <a:r>
              <a:rPr lang="en-US" dirty="0" smtClean="0"/>
              <a:t>INR </a:t>
            </a:r>
            <a:r>
              <a:rPr lang="el-GR" dirty="0" smtClean="0"/>
              <a:t>και αύξηση αμμωνίας.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ΆΜΕΣΗ μεταμόσχευση ήπατος.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4720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193534" cy="756919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6200" y="3335655"/>
            <a:ext cx="4038600" cy="33239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Παρουσία αναγεννητικών </a:t>
            </a:r>
            <a:r>
              <a:rPr lang="el-GR" dirty="0"/>
              <a:t>ό</a:t>
            </a:r>
            <a:r>
              <a:rPr lang="el-GR" dirty="0" smtClean="0"/>
              <a:t>ζων.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Διήθηση του ηπατικού παρεγχύματος  και των κεντρικών </a:t>
            </a:r>
            <a:r>
              <a:rPr lang="el-GR" dirty="0" err="1" smtClean="0"/>
              <a:t>φλεβιδιων</a:t>
            </a:r>
            <a:r>
              <a:rPr lang="el-GR" dirty="0" smtClean="0"/>
              <a:t> από φλεγμονώδη κύτταρα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Θετική χρώση </a:t>
            </a:r>
            <a:r>
              <a:rPr lang="el-GR" dirty="0" err="1" smtClean="0"/>
              <a:t>ροδαδίνης</a:t>
            </a:r>
            <a:endParaRPr lang="el-G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978μ</a:t>
            </a:r>
            <a:r>
              <a:rPr lang="en-US" dirty="0" smtClean="0"/>
              <a:t>g /</a:t>
            </a:r>
            <a:r>
              <a:rPr lang="en-US" dirty="0" err="1" smtClean="0"/>
              <a:t>gr</a:t>
            </a:r>
            <a:r>
              <a:rPr lang="en-US" dirty="0" smtClean="0"/>
              <a:t> </a:t>
            </a:r>
            <a:r>
              <a:rPr lang="el-GR" dirty="0" smtClean="0"/>
              <a:t>ξηρού ηπατικού ιστού.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25676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1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0"/>
            <a:ext cx="487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6432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193534" cy="369332"/>
          </a:xfrm>
        </p:spPr>
        <p:txBody>
          <a:bodyPr/>
          <a:lstStyle/>
          <a:p>
            <a:r>
              <a:rPr lang="el-GR" dirty="0" smtClean="0"/>
              <a:t>Εκτίμηση από πλήρωμα ασθενοφόρου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8001000" cy="22159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Όψη: Ικτερική</a:t>
            </a:r>
            <a:r>
              <a:rPr lang="en-US" dirty="0" smtClean="0"/>
              <a:t>.</a:t>
            </a:r>
            <a:endParaRPr lang="el-G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Ζωτικά σημεία:</a:t>
            </a:r>
            <a:r>
              <a:rPr lang="en-US" dirty="0" smtClean="0"/>
              <a:t> </a:t>
            </a:r>
            <a:r>
              <a:rPr lang="el-GR" dirty="0" err="1" smtClean="0"/>
              <a:t>Σφύξεις</a:t>
            </a:r>
            <a:r>
              <a:rPr lang="el-GR" dirty="0" smtClean="0"/>
              <a:t> 120/λ,  ΑΠ: 82/56 </a:t>
            </a:r>
            <a:r>
              <a:rPr lang="en-US" dirty="0" smtClean="0"/>
              <a:t>mm Hg </a:t>
            </a:r>
            <a:r>
              <a:rPr lang="el-GR" dirty="0" smtClean="0"/>
              <a:t> </a:t>
            </a:r>
            <a:r>
              <a:rPr lang="en-US" dirty="0" smtClean="0"/>
              <a:t>A</a:t>
            </a:r>
            <a:r>
              <a:rPr lang="el-GR" dirty="0" err="1" smtClean="0"/>
              <a:t>ναπνοές</a:t>
            </a:r>
            <a:r>
              <a:rPr lang="el-GR" dirty="0" smtClean="0"/>
              <a:t> 22/λ,  </a:t>
            </a:r>
            <a:r>
              <a:rPr lang="en-US" dirty="0" smtClean="0"/>
              <a:t>SAT</a:t>
            </a:r>
            <a:r>
              <a:rPr lang="el-GR" dirty="0" smtClean="0"/>
              <a:t>: 100%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Αντικειμενική εξέταση: διάταση κοιλίας - ευαισθησία δεξιού λαγονίου βόθρου.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Glu</a:t>
            </a:r>
            <a:r>
              <a:rPr lang="el-GR" dirty="0" smtClean="0"/>
              <a:t>: 121 </a:t>
            </a:r>
            <a:r>
              <a:rPr lang="en-US" dirty="0" smtClean="0"/>
              <a:t>mg/dl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ΗΚΓ:</a:t>
            </a:r>
            <a:r>
              <a:rPr lang="en-US" dirty="0" smtClean="0"/>
              <a:t> </a:t>
            </a:r>
            <a:r>
              <a:rPr lang="el-GR" dirty="0" err="1" smtClean="0"/>
              <a:t>φλεκομβική</a:t>
            </a:r>
            <a:r>
              <a:rPr lang="el-GR" dirty="0" smtClean="0"/>
              <a:t> ταχυκαρδία  </a:t>
            </a:r>
            <a:r>
              <a:rPr lang="en-US" dirty="0" smtClean="0"/>
              <a:t>.</a:t>
            </a:r>
            <a:r>
              <a:rPr lang="el-GR" dirty="0" smtClean="0"/>
              <a:t>                                        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36863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193534" cy="369332"/>
          </a:xfrm>
        </p:spPr>
        <p:txBody>
          <a:bodyPr/>
          <a:lstStyle/>
          <a:p>
            <a:r>
              <a:rPr lang="el-GR" dirty="0" smtClean="0"/>
              <a:t>Διαχείριση ασθενούς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62000" y="1752600"/>
            <a:ext cx="6858000" cy="40626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Η ασθενής έλαβε καλής ποιότητας μόσχευμα από 23χρονο άντρα με εγκεφαλική βλάβη.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Έλαβε εξιτήριο 9 ημέρες μετά την μεταμόσχευση με αγωγή </a:t>
            </a:r>
            <a:r>
              <a:rPr lang="en-US" dirty="0" err="1" smtClean="0"/>
              <a:t>tacrolimus-mycophenolate</a:t>
            </a:r>
            <a:r>
              <a:rPr lang="en-US" dirty="0" smtClean="0"/>
              <a:t> </a:t>
            </a:r>
            <a:r>
              <a:rPr lang="en-US" dirty="0" err="1" smtClean="0"/>
              <a:t>mofetil</a:t>
            </a:r>
            <a:r>
              <a:rPr lang="en-US" dirty="0" smtClean="0"/>
              <a:t>-prednisone</a:t>
            </a:r>
            <a:r>
              <a:rPr lang="el-GR" dirty="0" smtClean="0"/>
              <a:t>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Κατά την διάρκεια της παρακολούθησης έκανε δυο επεισόδια απόρριψης μοσχεύματος που αντιμετωπίστηκαν με </a:t>
            </a:r>
            <a:r>
              <a:rPr lang="el-GR" dirty="0" err="1" smtClean="0"/>
              <a:t>τιτλοποίηση</a:t>
            </a:r>
            <a:r>
              <a:rPr lang="el-GR" dirty="0" smtClean="0"/>
              <a:t> της </a:t>
            </a:r>
            <a:r>
              <a:rPr lang="el-GR" dirty="0" err="1" smtClean="0"/>
              <a:t>ανοσοκατασταλτικής</a:t>
            </a:r>
            <a:r>
              <a:rPr lang="el-GR" dirty="0" smtClean="0"/>
              <a:t> αγωγής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Ε</a:t>
            </a:r>
            <a:r>
              <a:rPr lang="el-GR" dirty="0" smtClean="0"/>
              <a:t>πί απουσίας προσβολής του ΚΝΣ από την νόσο η πρόγνωση είναι άριστη.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5354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2031237"/>
            <a:ext cx="8610600" cy="399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0485" algn="ctr">
              <a:spcBef>
                <a:spcPts val="95"/>
              </a:spcBef>
            </a:pPr>
            <a:r>
              <a:rPr lang="el-GR" sz="2800" b="1" spc="-10" dirty="0" smtClean="0">
                <a:solidFill>
                  <a:srgbClr val="FF0000"/>
                </a:solidFill>
                <a:cs typeface="Calibri"/>
              </a:rPr>
              <a:t>ΔΕΝ ΠΕΡΙΛΑΜΒΑΝΕΙ</a:t>
            </a:r>
          </a:p>
          <a:p>
            <a:pPr marL="457200" marR="70485" indent="-457200" algn="ctr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l-GR" sz="2800" b="1" spc="-10" dirty="0" smtClean="0">
                <a:solidFill>
                  <a:prstClr val="black"/>
                </a:solidFill>
                <a:cs typeface="Calibri"/>
              </a:rPr>
              <a:t>Α</a:t>
            </a:r>
            <a:r>
              <a:rPr lang="en-US" sz="2800" b="1" spc="-10" dirty="0" err="1" smtClean="0">
                <a:solidFill>
                  <a:prstClr val="black"/>
                </a:solidFill>
                <a:cs typeface="Calibri"/>
              </a:rPr>
              <a:t>oCLF</a:t>
            </a:r>
            <a:endParaRPr lang="en-US" sz="2800" b="1" spc="-10" dirty="0" smtClean="0">
              <a:solidFill>
                <a:prstClr val="black"/>
              </a:solidFill>
              <a:cs typeface="Calibri"/>
            </a:endParaRPr>
          </a:p>
          <a:p>
            <a:pPr marL="457200" marR="70485" indent="-457200" algn="ctr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l-GR" sz="2800" b="1" spc="-10" dirty="0" smtClean="0">
                <a:solidFill>
                  <a:prstClr val="black"/>
                </a:solidFill>
                <a:cs typeface="Calibri"/>
              </a:rPr>
              <a:t>Αλκοολική ηπατίτιδα</a:t>
            </a:r>
          </a:p>
          <a:p>
            <a:pPr marL="457200" marR="70485" indent="-457200" algn="ctr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l-GR" sz="2800" b="1" spc="-10" dirty="0" smtClean="0">
                <a:solidFill>
                  <a:prstClr val="black"/>
                </a:solidFill>
                <a:cs typeface="Calibri"/>
              </a:rPr>
              <a:t>Προσβολή ήπατος από συστηματικό νόσημα             </a:t>
            </a:r>
          </a:p>
          <a:p>
            <a:pPr marR="70485" algn="ctr">
              <a:spcBef>
                <a:spcPts val="95"/>
              </a:spcBef>
            </a:pPr>
            <a:r>
              <a:rPr lang="el-GR" sz="2800" b="1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l-GR" sz="2800" b="1" spc="-10" dirty="0" smtClean="0">
                <a:solidFill>
                  <a:srgbClr val="FF0000"/>
                </a:solidFill>
                <a:cs typeface="Calibri"/>
              </a:rPr>
              <a:t>ΠΕΡΙΛΑΜΒΑΝΕΙ</a:t>
            </a:r>
          </a:p>
          <a:p>
            <a:pPr marL="457200" marR="70485" indent="-457200" algn="ctr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l-GR" sz="2800" b="1" spc="-10" dirty="0" smtClean="0">
                <a:solidFill>
                  <a:prstClr val="black"/>
                </a:solidFill>
                <a:cs typeface="Calibri"/>
              </a:rPr>
              <a:t>ν.</a:t>
            </a:r>
            <a:r>
              <a:rPr lang="en-US" sz="2800" b="1" spc="-10" dirty="0" smtClean="0">
                <a:solidFill>
                  <a:prstClr val="black"/>
                </a:solidFill>
                <a:cs typeface="Calibri"/>
              </a:rPr>
              <a:t>Wilson</a:t>
            </a:r>
          </a:p>
          <a:p>
            <a:pPr marL="457200" marR="70485" indent="-457200" algn="ctr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l-GR" sz="2800" b="1" spc="-10" dirty="0" smtClean="0">
                <a:solidFill>
                  <a:prstClr val="black"/>
                </a:solidFill>
                <a:cs typeface="Calibri"/>
              </a:rPr>
              <a:t>Α</a:t>
            </a:r>
            <a:r>
              <a:rPr lang="en-US" sz="2800" b="1" spc="-10" dirty="0" smtClean="0">
                <a:solidFill>
                  <a:prstClr val="black"/>
                </a:solidFill>
                <a:cs typeface="Calibri"/>
              </a:rPr>
              <a:t>IH</a:t>
            </a:r>
            <a:endParaRPr lang="el-GR" sz="2800" b="1" spc="-10" dirty="0">
              <a:solidFill>
                <a:prstClr val="black"/>
              </a:solidFill>
              <a:cs typeface="Calibri"/>
            </a:endParaRPr>
          </a:p>
          <a:p>
            <a:pPr marL="457200" marR="70485" indent="-457200" algn="ctr"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l-GR" sz="2800" b="1" spc="-10" dirty="0" smtClean="0">
              <a:solidFill>
                <a:prstClr val="black"/>
              </a:solidFill>
              <a:cs typeface="Calibri"/>
            </a:endParaRPr>
          </a:p>
          <a:p>
            <a:pPr marR="70485" algn="ctr">
              <a:spcBef>
                <a:spcPts val="95"/>
              </a:spcBef>
            </a:pPr>
            <a:endParaRPr sz="28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8029" y="322897"/>
            <a:ext cx="1993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ορισμός</a:t>
            </a:r>
            <a:r>
              <a:rPr sz="2800" spc="-60" dirty="0"/>
              <a:t> </a:t>
            </a:r>
            <a:r>
              <a:rPr sz="2800" spc="-5" dirty="0"/>
              <a:t>OHA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761" y="90906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51319" y="6520116"/>
            <a:ext cx="3305175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" dirty="0"/>
          </a:p>
        </p:txBody>
      </p:sp>
    </p:spTree>
    <p:extLst>
      <p:ext uri="{BB962C8B-B14F-4D97-AF65-F5344CB8AC3E}">
        <p14:creationId xmlns="" xmlns:p14="http://schemas.microsoft.com/office/powerpoint/2010/main" val="7339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365442"/>
            <a:ext cx="434162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2800" spc="-5" dirty="0" smtClean="0"/>
              <a:t>Διαχείριση ασθενούς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202968" y="1278053"/>
            <a:ext cx="6717665" cy="3859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1" indent="-457200">
              <a:lnSpc>
                <a:spcPct val="100000"/>
              </a:lnSpc>
              <a:spcBef>
                <a:spcPts val="675"/>
              </a:spcBef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el-GR" sz="2400" b="1" spc="-5" dirty="0">
                <a:latin typeface="Calibri"/>
                <a:cs typeface="Calibri"/>
              </a:rPr>
              <a:t>Α</a:t>
            </a:r>
            <a:r>
              <a:rPr sz="2400" b="1" spc="-5" dirty="0" smtClean="0">
                <a:latin typeface="Calibri"/>
                <a:cs typeface="Calibri"/>
              </a:rPr>
              <a:t>να</a:t>
            </a:r>
            <a:r>
              <a:rPr lang="el-GR" sz="2400" b="1" spc="-5" dirty="0" err="1">
                <a:latin typeface="Calibri"/>
                <a:cs typeface="Calibri"/>
              </a:rPr>
              <a:t>γ</a:t>
            </a:r>
            <a:r>
              <a:rPr sz="2400" b="1" spc="-5" dirty="0" err="1" smtClean="0">
                <a:latin typeface="Calibri"/>
                <a:cs typeface="Calibri"/>
              </a:rPr>
              <a:t>νώριση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του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 err="1" smtClean="0">
                <a:latin typeface="Calibri"/>
                <a:cs typeface="Calibri"/>
              </a:rPr>
              <a:t>συνδρόμου</a:t>
            </a:r>
            <a:r>
              <a:rPr lang="el-GR" sz="2400" b="1" spc="-5" dirty="0" smtClean="0">
                <a:latin typeface="Calibri"/>
                <a:cs typeface="Calibri"/>
              </a:rPr>
              <a:t> (αποκλεισμός κιρρώσεως ,αλκοολικής ηπατίτιδας , </a:t>
            </a:r>
            <a:r>
              <a:rPr lang="el-GR" sz="2400" b="1" spc="-5" dirty="0" err="1" smtClean="0">
                <a:latin typeface="Calibri"/>
                <a:cs typeface="Calibri"/>
              </a:rPr>
              <a:t>νεοπλασμάτικης</a:t>
            </a:r>
            <a:r>
              <a:rPr lang="el-GR" sz="2400" b="1" spc="-5" dirty="0" smtClean="0">
                <a:latin typeface="Calibri"/>
                <a:cs typeface="Calibri"/>
              </a:rPr>
              <a:t> διήθησης)-ΒΙΟΨΙΑ</a:t>
            </a:r>
            <a:r>
              <a:rPr lang="en-US" sz="2400" b="1" spc="-5" dirty="0" smtClean="0">
                <a:latin typeface="Calibri"/>
                <a:cs typeface="Calibri"/>
              </a:rPr>
              <a:t>;;;</a:t>
            </a:r>
            <a:r>
              <a:rPr lang="el-GR" sz="2400" b="1" spc="-5" dirty="0" smtClean="0">
                <a:latin typeface="Calibri"/>
                <a:cs typeface="Calibri"/>
              </a:rPr>
              <a:t>.</a:t>
            </a:r>
          </a:p>
          <a:p>
            <a:pPr marL="469901" lvl="0" indent="-457200">
              <a:spcBef>
                <a:spcPts val="675"/>
              </a:spcBef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el-GR" sz="2400" b="1" spc="-5" dirty="0">
                <a:solidFill>
                  <a:prstClr val="black"/>
                </a:solidFill>
                <a:cs typeface="Calibri"/>
              </a:rPr>
              <a:t>Αντένδειξη για μεταμόσχευση</a:t>
            </a:r>
            <a:r>
              <a:rPr lang="en-US" sz="2400" b="1" spc="-5" dirty="0">
                <a:solidFill>
                  <a:prstClr val="black"/>
                </a:solidFill>
                <a:cs typeface="Calibri"/>
              </a:rPr>
              <a:t>;;; </a:t>
            </a:r>
            <a:endParaRPr lang="en-US" sz="2400" b="1" spc="-5" dirty="0" smtClean="0">
              <a:solidFill>
                <a:prstClr val="black"/>
              </a:solidFill>
              <a:cs typeface="Calibri"/>
            </a:endParaRPr>
          </a:p>
          <a:p>
            <a:pPr marL="469901" lvl="0" indent="-457200">
              <a:spcBef>
                <a:spcPts val="675"/>
              </a:spcBef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el-GR" sz="2400" b="1" spc="-5" dirty="0">
                <a:solidFill>
                  <a:prstClr val="black"/>
                </a:solidFill>
                <a:cs typeface="Calibri"/>
              </a:rPr>
              <a:t>Αναγνώριση του αίτιου- θεραπεία.</a:t>
            </a:r>
            <a:endParaRPr lang="el-GR" sz="2400" b="1" spc="-5" dirty="0" smtClean="0">
              <a:latin typeface="Calibri"/>
              <a:cs typeface="Calibri"/>
            </a:endParaRPr>
          </a:p>
          <a:p>
            <a:pPr marL="469901" indent="-457200">
              <a:lnSpc>
                <a:spcPct val="100000"/>
              </a:lnSpc>
              <a:spcBef>
                <a:spcPts val="675"/>
              </a:spcBef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el-GR" sz="2400" b="1" spc="-5" dirty="0" smtClean="0">
                <a:latin typeface="Calibri"/>
                <a:cs typeface="Calibri"/>
              </a:rPr>
              <a:t>Μεταφορά του ασθενούς σε κέντρο αναφοράς</a:t>
            </a:r>
            <a:r>
              <a:rPr lang="en-US" sz="2400" b="1" spc="-5" dirty="0" smtClean="0">
                <a:latin typeface="Calibri"/>
                <a:cs typeface="Calibri"/>
              </a:rPr>
              <a:t>,</a:t>
            </a:r>
            <a:r>
              <a:rPr lang="el-GR" sz="2400" b="1" spc="-5" dirty="0" smtClean="0">
                <a:latin typeface="Calibri"/>
                <a:cs typeface="Calibri"/>
              </a:rPr>
              <a:t>ακόμα και αν υπάρχει αντένδειξη.</a:t>
            </a:r>
          </a:p>
          <a:p>
            <a:pPr marL="469901" indent="-457200">
              <a:lnSpc>
                <a:spcPct val="100000"/>
              </a:lnSpc>
              <a:spcBef>
                <a:spcPts val="675"/>
              </a:spcBef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el-GR" sz="2400" b="1" spc="-5" dirty="0" smtClean="0">
                <a:latin typeface="Calibri"/>
                <a:cs typeface="Calibri"/>
              </a:rPr>
              <a:t>Άμεση επικοινωνία με το κέντρο μεταμόσχευσης.</a:t>
            </a:r>
          </a:p>
          <a:p>
            <a:pPr marL="12701">
              <a:lnSpc>
                <a:spcPct val="100000"/>
              </a:lnSpc>
              <a:spcBef>
                <a:spcPts val="675"/>
              </a:spcBef>
              <a:tabLst>
                <a:tab pos="527685" algn="l"/>
                <a:tab pos="528320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90906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51319" y="6520116"/>
            <a:ext cx="3305175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626" y="343535"/>
            <a:ext cx="76346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0245" marR="5080" indent="-194818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όλοι </a:t>
            </a:r>
            <a:r>
              <a:rPr sz="2800" spc="-5" dirty="0"/>
              <a:t>οι ασθενείς με κλινική ή εργαστηριακή εικόνα  σοβαρής οξείας</a:t>
            </a:r>
            <a:r>
              <a:rPr sz="2800" spc="-25" dirty="0"/>
              <a:t> </a:t>
            </a:r>
            <a:r>
              <a:rPr sz="2800" spc="-5" dirty="0"/>
              <a:t>ηπατίτιδας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852927" y="2997707"/>
            <a:ext cx="2664460" cy="462280"/>
          </a:xfrm>
          <a:custGeom>
            <a:avLst/>
            <a:gdLst/>
            <a:ahLst/>
            <a:cxnLst/>
            <a:rect l="l" t="t" r="r" b="b"/>
            <a:pathLst>
              <a:path w="2664460" h="462279">
                <a:moveTo>
                  <a:pt x="0" y="0"/>
                </a:moveTo>
                <a:lnTo>
                  <a:pt x="2663952" y="0"/>
                </a:lnTo>
                <a:lnTo>
                  <a:pt x="2663952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2927" y="2997707"/>
            <a:ext cx="2664460" cy="462280"/>
          </a:xfrm>
          <a:custGeom>
            <a:avLst/>
            <a:gdLst/>
            <a:ahLst/>
            <a:cxnLst/>
            <a:rect l="l" t="t" r="r" b="b"/>
            <a:pathLst>
              <a:path w="2664460" h="462279">
                <a:moveTo>
                  <a:pt x="0" y="0"/>
                </a:moveTo>
                <a:lnTo>
                  <a:pt x="2663952" y="0"/>
                </a:lnTo>
                <a:lnTo>
                  <a:pt x="2663952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66452" y="3010408"/>
            <a:ext cx="1634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μέτρηση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9995" y="3860291"/>
            <a:ext cx="1940560" cy="46228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4"/>
              </a:spcBef>
            </a:pPr>
            <a:r>
              <a:rPr sz="2400" b="1" spc="-5" dirty="0">
                <a:latin typeface="Calibri"/>
                <a:cs typeface="Calibri"/>
              </a:rPr>
              <a:t>αν </a:t>
            </a:r>
            <a:r>
              <a:rPr sz="2400" b="1" spc="-10" dirty="0">
                <a:latin typeface="Calibri"/>
                <a:cs typeface="Calibri"/>
              </a:rPr>
              <a:t>το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INR&gt;1,5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952" y="4882070"/>
            <a:ext cx="2162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παρακολούθηση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55248" y="3945445"/>
            <a:ext cx="4267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4659" marR="5080" indent="-44259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αν INR </a:t>
            </a:r>
            <a:r>
              <a:rPr sz="2400" b="1" spc="-10" dirty="0">
                <a:latin typeface="Calibri"/>
                <a:cs typeface="Calibri"/>
              </a:rPr>
              <a:t>αυξανόμενο </a:t>
            </a:r>
            <a:r>
              <a:rPr sz="2400" b="1" dirty="0">
                <a:latin typeface="Calibri"/>
                <a:cs typeface="Calibri"/>
              </a:rPr>
              <a:t>ή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διαταραχές  </a:t>
            </a:r>
            <a:r>
              <a:rPr sz="2400" b="1" spc="-5" dirty="0">
                <a:latin typeface="Calibri"/>
                <a:cs typeface="Calibri"/>
              </a:rPr>
              <a:t>επιπέδου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συνείδησης!!!!!!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0135" y="4869179"/>
            <a:ext cx="1620520" cy="462280"/>
          </a:xfrm>
          <a:prstGeom prst="rect">
            <a:avLst/>
          </a:prstGeom>
          <a:solidFill>
            <a:srgbClr val="FF0000"/>
          </a:solidFill>
          <a:ln w="9144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2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τότε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ΟΗΑ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27064" y="5804915"/>
            <a:ext cx="2306320" cy="288290"/>
          </a:xfrm>
          <a:custGeom>
            <a:avLst/>
            <a:gdLst/>
            <a:ahLst/>
            <a:cxnLst/>
            <a:rect l="l" t="t" r="r" b="b"/>
            <a:pathLst>
              <a:path w="2306320" h="288289">
                <a:moveTo>
                  <a:pt x="1655940" y="0"/>
                </a:moveTo>
                <a:lnTo>
                  <a:pt x="1655940" y="72009"/>
                </a:lnTo>
                <a:lnTo>
                  <a:pt x="0" y="72009"/>
                </a:lnTo>
                <a:lnTo>
                  <a:pt x="0" y="216027"/>
                </a:lnTo>
                <a:lnTo>
                  <a:pt x="1655940" y="216027"/>
                </a:lnTo>
                <a:lnTo>
                  <a:pt x="1655940" y="288036"/>
                </a:lnTo>
                <a:lnTo>
                  <a:pt x="2305812" y="144018"/>
                </a:lnTo>
                <a:lnTo>
                  <a:pt x="165594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27064" y="5804915"/>
            <a:ext cx="2306320" cy="288290"/>
          </a:xfrm>
          <a:custGeom>
            <a:avLst/>
            <a:gdLst/>
            <a:ahLst/>
            <a:cxnLst/>
            <a:rect l="l" t="t" r="r" b="b"/>
            <a:pathLst>
              <a:path w="2306320" h="288289">
                <a:moveTo>
                  <a:pt x="0" y="72009"/>
                </a:moveTo>
                <a:lnTo>
                  <a:pt x="1655940" y="72009"/>
                </a:lnTo>
                <a:lnTo>
                  <a:pt x="1655940" y="0"/>
                </a:lnTo>
                <a:lnTo>
                  <a:pt x="2305812" y="144018"/>
                </a:lnTo>
                <a:lnTo>
                  <a:pt x="1655940" y="288036"/>
                </a:lnTo>
                <a:lnTo>
                  <a:pt x="1655940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43984" y="2364778"/>
            <a:ext cx="577850" cy="679450"/>
          </a:xfrm>
          <a:custGeom>
            <a:avLst/>
            <a:gdLst/>
            <a:ahLst/>
            <a:cxnLst/>
            <a:rect l="l" t="t" r="r" b="b"/>
            <a:pathLst>
              <a:path w="577850" h="679450">
                <a:moveTo>
                  <a:pt x="192532" y="217932"/>
                </a:moveTo>
                <a:lnTo>
                  <a:pt x="0" y="475602"/>
                </a:lnTo>
                <a:lnTo>
                  <a:pt x="192532" y="678878"/>
                </a:lnTo>
                <a:lnTo>
                  <a:pt x="192532" y="563638"/>
                </a:lnTo>
                <a:lnTo>
                  <a:pt x="243717" y="546454"/>
                </a:lnTo>
                <a:lnTo>
                  <a:pt x="291894" y="525712"/>
                </a:lnTo>
                <a:lnTo>
                  <a:pt x="336903" y="501659"/>
                </a:lnTo>
                <a:lnTo>
                  <a:pt x="378582" y="474543"/>
                </a:lnTo>
                <a:lnTo>
                  <a:pt x="416771" y="444609"/>
                </a:lnTo>
                <a:lnTo>
                  <a:pt x="451307" y="412105"/>
                </a:lnTo>
                <a:lnTo>
                  <a:pt x="482031" y="377278"/>
                </a:lnTo>
                <a:lnTo>
                  <a:pt x="508781" y="340374"/>
                </a:lnTo>
                <a:lnTo>
                  <a:pt x="512986" y="333171"/>
                </a:lnTo>
                <a:lnTo>
                  <a:pt x="192532" y="333171"/>
                </a:lnTo>
                <a:lnTo>
                  <a:pt x="192532" y="217932"/>
                </a:lnTo>
                <a:close/>
              </a:path>
              <a:path w="577850" h="679450">
                <a:moveTo>
                  <a:pt x="560387" y="0"/>
                </a:moveTo>
                <a:lnTo>
                  <a:pt x="545353" y="41460"/>
                </a:lnTo>
                <a:lnTo>
                  <a:pt x="526007" y="81257"/>
                </a:lnTo>
                <a:lnTo>
                  <a:pt x="502559" y="119200"/>
                </a:lnTo>
                <a:lnTo>
                  <a:pt x="475220" y="155100"/>
                </a:lnTo>
                <a:lnTo>
                  <a:pt x="444200" y="188765"/>
                </a:lnTo>
                <a:lnTo>
                  <a:pt x="409709" y="220005"/>
                </a:lnTo>
                <a:lnTo>
                  <a:pt x="371956" y="248630"/>
                </a:lnTo>
                <a:lnTo>
                  <a:pt x="331151" y="274449"/>
                </a:lnTo>
                <a:lnTo>
                  <a:pt x="287506" y="297273"/>
                </a:lnTo>
                <a:lnTo>
                  <a:pt x="241229" y="316910"/>
                </a:lnTo>
                <a:lnTo>
                  <a:pt x="192532" y="333171"/>
                </a:lnTo>
                <a:lnTo>
                  <a:pt x="512986" y="333171"/>
                </a:lnTo>
                <a:lnTo>
                  <a:pt x="549714" y="261323"/>
                </a:lnTo>
                <a:lnTo>
                  <a:pt x="563575" y="219670"/>
                </a:lnTo>
                <a:lnTo>
                  <a:pt x="572818" y="176927"/>
                </a:lnTo>
                <a:lnTo>
                  <a:pt x="577282" y="133342"/>
                </a:lnTo>
                <a:lnTo>
                  <a:pt x="576806" y="89161"/>
                </a:lnTo>
                <a:lnTo>
                  <a:pt x="571228" y="44632"/>
                </a:lnTo>
                <a:lnTo>
                  <a:pt x="560387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43984" y="1773935"/>
            <a:ext cx="577850" cy="706120"/>
          </a:xfrm>
          <a:custGeom>
            <a:avLst/>
            <a:gdLst/>
            <a:ahLst/>
            <a:cxnLst/>
            <a:rect l="l" t="t" r="r" b="b"/>
            <a:pathLst>
              <a:path w="577850" h="706119">
                <a:moveTo>
                  <a:pt x="0" y="0"/>
                </a:moveTo>
                <a:lnTo>
                  <a:pt x="0" y="230479"/>
                </a:lnTo>
                <a:lnTo>
                  <a:pt x="52573" y="232423"/>
                </a:lnTo>
                <a:lnTo>
                  <a:pt x="103823" y="238141"/>
                </a:lnTo>
                <a:lnTo>
                  <a:pt x="153548" y="247468"/>
                </a:lnTo>
                <a:lnTo>
                  <a:pt x="201542" y="260233"/>
                </a:lnTo>
                <a:lnTo>
                  <a:pt x="247602" y="276270"/>
                </a:lnTo>
                <a:lnTo>
                  <a:pt x="291524" y="295411"/>
                </a:lnTo>
                <a:lnTo>
                  <a:pt x="333104" y="317488"/>
                </a:lnTo>
                <a:lnTo>
                  <a:pt x="372138" y="342333"/>
                </a:lnTo>
                <a:lnTo>
                  <a:pt x="408422" y="369777"/>
                </a:lnTo>
                <a:lnTo>
                  <a:pt x="441753" y="399654"/>
                </a:lnTo>
                <a:lnTo>
                  <a:pt x="471926" y="431795"/>
                </a:lnTo>
                <a:lnTo>
                  <a:pt x="498737" y="466033"/>
                </a:lnTo>
                <a:lnTo>
                  <a:pt x="521983" y="502199"/>
                </a:lnTo>
                <a:lnTo>
                  <a:pt x="541460" y="540126"/>
                </a:lnTo>
                <a:lnTo>
                  <a:pt x="556963" y="579645"/>
                </a:lnTo>
                <a:lnTo>
                  <a:pt x="568290" y="620590"/>
                </a:lnTo>
                <a:lnTo>
                  <a:pt x="575235" y="662791"/>
                </a:lnTo>
                <a:lnTo>
                  <a:pt x="577596" y="706081"/>
                </a:lnTo>
                <a:lnTo>
                  <a:pt x="577596" y="475614"/>
                </a:lnTo>
                <a:lnTo>
                  <a:pt x="575235" y="432324"/>
                </a:lnTo>
                <a:lnTo>
                  <a:pt x="568290" y="390122"/>
                </a:lnTo>
                <a:lnTo>
                  <a:pt x="556963" y="349177"/>
                </a:lnTo>
                <a:lnTo>
                  <a:pt x="541460" y="309657"/>
                </a:lnTo>
                <a:lnTo>
                  <a:pt x="521983" y="271730"/>
                </a:lnTo>
                <a:lnTo>
                  <a:pt x="498737" y="235563"/>
                </a:lnTo>
                <a:lnTo>
                  <a:pt x="471926" y="201324"/>
                </a:lnTo>
                <a:lnTo>
                  <a:pt x="441753" y="169182"/>
                </a:lnTo>
                <a:lnTo>
                  <a:pt x="408422" y="139304"/>
                </a:lnTo>
                <a:lnTo>
                  <a:pt x="372138" y="111858"/>
                </a:lnTo>
                <a:lnTo>
                  <a:pt x="333104" y="87013"/>
                </a:lnTo>
                <a:lnTo>
                  <a:pt x="291524" y="64935"/>
                </a:lnTo>
                <a:lnTo>
                  <a:pt x="247602" y="45793"/>
                </a:lnTo>
                <a:lnTo>
                  <a:pt x="201542" y="29755"/>
                </a:lnTo>
                <a:lnTo>
                  <a:pt x="153548" y="16989"/>
                </a:lnTo>
                <a:lnTo>
                  <a:pt x="103823" y="7662"/>
                </a:lnTo>
                <a:lnTo>
                  <a:pt x="52573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96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43984" y="1773935"/>
            <a:ext cx="577850" cy="1270000"/>
          </a:xfrm>
          <a:custGeom>
            <a:avLst/>
            <a:gdLst/>
            <a:ahLst/>
            <a:cxnLst/>
            <a:rect l="l" t="t" r="r" b="b"/>
            <a:pathLst>
              <a:path w="577850" h="1270000">
                <a:moveTo>
                  <a:pt x="577596" y="706081"/>
                </a:moveTo>
                <a:lnTo>
                  <a:pt x="575235" y="662791"/>
                </a:lnTo>
                <a:lnTo>
                  <a:pt x="568290" y="620590"/>
                </a:lnTo>
                <a:lnTo>
                  <a:pt x="556963" y="579645"/>
                </a:lnTo>
                <a:lnTo>
                  <a:pt x="541460" y="540126"/>
                </a:lnTo>
                <a:lnTo>
                  <a:pt x="521983" y="502199"/>
                </a:lnTo>
                <a:lnTo>
                  <a:pt x="498737" y="466033"/>
                </a:lnTo>
                <a:lnTo>
                  <a:pt x="471926" y="431795"/>
                </a:lnTo>
                <a:lnTo>
                  <a:pt x="441753" y="399654"/>
                </a:lnTo>
                <a:lnTo>
                  <a:pt x="408422" y="369777"/>
                </a:lnTo>
                <a:lnTo>
                  <a:pt x="372138" y="342333"/>
                </a:lnTo>
                <a:lnTo>
                  <a:pt x="333104" y="317488"/>
                </a:lnTo>
                <a:lnTo>
                  <a:pt x="291524" y="295411"/>
                </a:lnTo>
                <a:lnTo>
                  <a:pt x="247602" y="276270"/>
                </a:lnTo>
                <a:lnTo>
                  <a:pt x="201542" y="260233"/>
                </a:lnTo>
                <a:lnTo>
                  <a:pt x="153548" y="247468"/>
                </a:lnTo>
                <a:lnTo>
                  <a:pt x="103823" y="238141"/>
                </a:lnTo>
                <a:lnTo>
                  <a:pt x="52573" y="232423"/>
                </a:lnTo>
                <a:lnTo>
                  <a:pt x="0" y="230479"/>
                </a:lnTo>
                <a:lnTo>
                  <a:pt x="0" y="0"/>
                </a:lnTo>
                <a:lnTo>
                  <a:pt x="52573" y="1943"/>
                </a:lnTo>
                <a:lnTo>
                  <a:pt x="103823" y="7662"/>
                </a:lnTo>
                <a:lnTo>
                  <a:pt x="153548" y="16989"/>
                </a:lnTo>
                <a:lnTo>
                  <a:pt x="201542" y="29755"/>
                </a:lnTo>
                <a:lnTo>
                  <a:pt x="247602" y="45793"/>
                </a:lnTo>
                <a:lnTo>
                  <a:pt x="291524" y="64935"/>
                </a:lnTo>
                <a:lnTo>
                  <a:pt x="333104" y="87013"/>
                </a:lnTo>
                <a:lnTo>
                  <a:pt x="372138" y="111858"/>
                </a:lnTo>
                <a:lnTo>
                  <a:pt x="408422" y="139304"/>
                </a:lnTo>
                <a:lnTo>
                  <a:pt x="441753" y="169182"/>
                </a:lnTo>
                <a:lnTo>
                  <a:pt x="471926" y="201324"/>
                </a:lnTo>
                <a:lnTo>
                  <a:pt x="498737" y="235563"/>
                </a:lnTo>
                <a:lnTo>
                  <a:pt x="521983" y="271730"/>
                </a:lnTo>
                <a:lnTo>
                  <a:pt x="541460" y="309657"/>
                </a:lnTo>
                <a:lnTo>
                  <a:pt x="556963" y="349177"/>
                </a:lnTo>
                <a:lnTo>
                  <a:pt x="568290" y="390122"/>
                </a:lnTo>
                <a:lnTo>
                  <a:pt x="575235" y="432324"/>
                </a:lnTo>
                <a:lnTo>
                  <a:pt x="577596" y="475614"/>
                </a:lnTo>
                <a:lnTo>
                  <a:pt x="577596" y="706081"/>
                </a:lnTo>
                <a:lnTo>
                  <a:pt x="574892" y="752163"/>
                </a:lnTo>
                <a:lnTo>
                  <a:pt x="566923" y="797221"/>
                </a:lnTo>
                <a:lnTo>
                  <a:pt x="553902" y="841008"/>
                </a:lnTo>
                <a:lnTo>
                  <a:pt x="536040" y="883275"/>
                </a:lnTo>
                <a:lnTo>
                  <a:pt x="513550" y="923776"/>
                </a:lnTo>
                <a:lnTo>
                  <a:pt x="486645" y="962263"/>
                </a:lnTo>
                <a:lnTo>
                  <a:pt x="455537" y="998489"/>
                </a:lnTo>
                <a:lnTo>
                  <a:pt x="420439" y="1032206"/>
                </a:lnTo>
                <a:lnTo>
                  <a:pt x="381563" y="1063166"/>
                </a:lnTo>
                <a:lnTo>
                  <a:pt x="339122" y="1091123"/>
                </a:lnTo>
                <a:lnTo>
                  <a:pt x="293328" y="1115828"/>
                </a:lnTo>
                <a:lnTo>
                  <a:pt x="244393" y="1137034"/>
                </a:lnTo>
                <a:lnTo>
                  <a:pt x="192532" y="1154493"/>
                </a:lnTo>
                <a:lnTo>
                  <a:pt x="192532" y="1269733"/>
                </a:lnTo>
                <a:lnTo>
                  <a:pt x="0" y="1066457"/>
                </a:lnTo>
                <a:lnTo>
                  <a:pt x="192532" y="808774"/>
                </a:lnTo>
                <a:lnTo>
                  <a:pt x="192532" y="924013"/>
                </a:lnTo>
                <a:lnTo>
                  <a:pt x="241229" y="907753"/>
                </a:lnTo>
                <a:lnTo>
                  <a:pt x="287506" y="888116"/>
                </a:lnTo>
                <a:lnTo>
                  <a:pt x="331151" y="865293"/>
                </a:lnTo>
                <a:lnTo>
                  <a:pt x="371956" y="839475"/>
                </a:lnTo>
                <a:lnTo>
                  <a:pt x="409709" y="810851"/>
                </a:lnTo>
                <a:lnTo>
                  <a:pt x="444200" y="779612"/>
                </a:lnTo>
                <a:lnTo>
                  <a:pt x="475220" y="745947"/>
                </a:lnTo>
                <a:lnTo>
                  <a:pt x="502559" y="710048"/>
                </a:lnTo>
                <a:lnTo>
                  <a:pt x="526007" y="672104"/>
                </a:lnTo>
                <a:lnTo>
                  <a:pt x="545353" y="632305"/>
                </a:lnTo>
                <a:lnTo>
                  <a:pt x="560387" y="59084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37728" y="3284220"/>
            <a:ext cx="1015365" cy="511175"/>
          </a:xfrm>
          <a:custGeom>
            <a:avLst/>
            <a:gdLst/>
            <a:ahLst/>
            <a:cxnLst/>
            <a:rect l="l" t="t" r="r" b="b"/>
            <a:pathLst>
              <a:path w="1015364" h="511175">
                <a:moveTo>
                  <a:pt x="1015199" y="0"/>
                </a:moveTo>
                <a:lnTo>
                  <a:pt x="0" y="510984"/>
                </a:lnTo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08404" y="3704590"/>
            <a:ext cx="194310" cy="156210"/>
          </a:xfrm>
          <a:custGeom>
            <a:avLst/>
            <a:gdLst/>
            <a:ahLst/>
            <a:cxnLst/>
            <a:rect l="l" t="t" r="r" b="b"/>
            <a:pathLst>
              <a:path w="194310" h="156210">
                <a:moveTo>
                  <a:pt x="116128" y="0"/>
                </a:moveTo>
                <a:lnTo>
                  <a:pt x="0" y="155714"/>
                </a:lnTo>
                <a:lnTo>
                  <a:pt x="194246" y="155181"/>
                </a:lnTo>
                <a:lnTo>
                  <a:pt x="1161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88152" y="3284220"/>
            <a:ext cx="1103630" cy="580390"/>
          </a:xfrm>
          <a:custGeom>
            <a:avLst/>
            <a:gdLst/>
            <a:ahLst/>
            <a:cxnLst/>
            <a:rect l="l" t="t" r="r" b="b"/>
            <a:pathLst>
              <a:path w="1103629" h="580389">
                <a:moveTo>
                  <a:pt x="0" y="0"/>
                </a:moveTo>
                <a:lnTo>
                  <a:pt x="1103261" y="580301"/>
                </a:lnTo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25335" y="3774160"/>
            <a:ext cx="194310" cy="158115"/>
          </a:xfrm>
          <a:custGeom>
            <a:avLst/>
            <a:gdLst/>
            <a:ahLst/>
            <a:cxnLst/>
            <a:rect l="l" t="t" r="r" b="b"/>
            <a:pathLst>
              <a:path w="194309" h="158114">
                <a:moveTo>
                  <a:pt x="80886" y="0"/>
                </a:moveTo>
                <a:lnTo>
                  <a:pt x="0" y="153758"/>
                </a:lnTo>
                <a:lnTo>
                  <a:pt x="194208" y="157759"/>
                </a:lnTo>
                <a:lnTo>
                  <a:pt x="808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91639" y="4293108"/>
            <a:ext cx="0" cy="584200"/>
          </a:xfrm>
          <a:custGeom>
            <a:avLst/>
            <a:gdLst/>
            <a:ahLst/>
            <a:cxnLst/>
            <a:rect l="l" t="t" r="r" b="b"/>
            <a:pathLst>
              <a:path h="584200">
                <a:moveTo>
                  <a:pt x="0" y="0"/>
                </a:moveTo>
                <a:lnTo>
                  <a:pt x="0" y="584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53539" y="486460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60192" y="4528070"/>
            <a:ext cx="1668145" cy="556260"/>
          </a:xfrm>
          <a:custGeom>
            <a:avLst/>
            <a:gdLst/>
            <a:ahLst/>
            <a:cxnLst/>
            <a:rect l="l" t="t" r="r" b="b"/>
            <a:pathLst>
              <a:path w="1668145" h="556260">
                <a:moveTo>
                  <a:pt x="0" y="555993"/>
                </a:moveTo>
                <a:lnTo>
                  <a:pt x="166797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04067" y="4495952"/>
            <a:ext cx="84455" cy="72390"/>
          </a:xfrm>
          <a:custGeom>
            <a:avLst/>
            <a:gdLst/>
            <a:ahLst/>
            <a:cxnLst/>
            <a:rect l="l" t="t" r="r" b="b"/>
            <a:pathLst>
              <a:path w="84454" h="72389">
                <a:moveTo>
                  <a:pt x="0" y="0"/>
                </a:moveTo>
                <a:lnTo>
                  <a:pt x="24104" y="72288"/>
                </a:lnTo>
                <a:lnTo>
                  <a:pt x="84340" y="120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1" y="134188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651319" y="6520116"/>
            <a:ext cx="3305175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4258" r="-2560" b="-3977"/>
          <a:stretch/>
        </p:blipFill>
        <p:spPr>
          <a:xfrm>
            <a:off x="0" y="1828801"/>
            <a:ext cx="9156599" cy="3569378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533400" y="740602"/>
            <a:ext cx="7193534" cy="369332"/>
          </a:xfrm>
        </p:spPr>
        <p:txBody>
          <a:bodyPr/>
          <a:lstStyle/>
          <a:p>
            <a:r>
              <a:rPr lang="el-GR" dirty="0" smtClean="0"/>
              <a:t>Αντενδείξεις  Μεταμόσχευσης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1998662" y="1497521"/>
            <a:ext cx="5146674" cy="71228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4383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232" y="2002345"/>
            <a:ext cx="719353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76400" y="120586"/>
            <a:ext cx="5146674" cy="369332"/>
          </a:xfrm>
        </p:spPr>
        <p:txBody>
          <a:bodyPr/>
          <a:lstStyle/>
          <a:p>
            <a:r>
              <a:rPr lang="el-GR" dirty="0" smtClean="0"/>
              <a:t>Αιτιολογία – Ιστορικό</a:t>
            </a:r>
            <a:endParaRPr lang="el-GR" dirty="0"/>
          </a:p>
        </p:txBody>
      </p:sp>
      <p:sp>
        <p:nvSpPr>
          <p:cNvPr id="7" name="object 7"/>
          <p:cNvSpPr/>
          <p:nvPr/>
        </p:nvSpPr>
        <p:spPr>
          <a:xfrm>
            <a:off x="761" y="90906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" y="1600200"/>
            <a:ext cx="9143239" cy="5029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1557527"/>
            <a:ext cx="8229600" cy="3456940"/>
          </a:xfrm>
          <a:custGeom>
            <a:avLst/>
            <a:gdLst/>
            <a:ahLst/>
            <a:cxnLst/>
            <a:rect l="l" t="t" r="r" b="b"/>
            <a:pathLst>
              <a:path w="8229600" h="3456940">
                <a:moveTo>
                  <a:pt x="0" y="0"/>
                </a:moveTo>
                <a:lnTo>
                  <a:pt x="8229600" y="0"/>
                </a:lnTo>
                <a:lnTo>
                  <a:pt x="8229600" y="3456432"/>
                </a:lnTo>
                <a:lnTo>
                  <a:pt x="0" y="34564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052" y="1497393"/>
            <a:ext cx="7833995" cy="33909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όχι στίγματα χρόνιας ηπατικής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νόσου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όχι πάντα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ίκτερος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ήπια ευαισθησία δεξιού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υποχονδρίου</a:t>
            </a:r>
            <a:endParaRPr sz="2400">
              <a:latin typeface="Calibri"/>
              <a:cs typeface="Calibri"/>
            </a:endParaRPr>
          </a:p>
          <a:p>
            <a:pPr marL="355600" marR="265430" indent="-342900">
              <a:lnSpc>
                <a:spcPct val="100000"/>
              </a:lnSpc>
              <a:spcBef>
                <a:spcPts val="57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400" b="1" i="1" spc="-5" dirty="0">
                <a:solidFill>
                  <a:srgbClr val="000066"/>
                </a:solidFill>
                <a:latin typeface="Calibri"/>
                <a:cs typeface="Calibri"/>
              </a:rPr>
              <a:t>μειωμένη ηπατική αμβλύτητα </a:t>
            </a:r>
            <a:r>
              <a:rPr sz="2400" b="1" dirty="0">
                <a:latin typeface="Calibri"/>
                <a:cs typeface="Calibri"/>
              </a:rPr>
              <a:t>= </a:t>
            </a:r>
            <a:r>
              <a:rPr sz="2400" b="1" spc="-5" dirty="0">
                <a:latin typeface="Calibri"/>
                <a:cs typeface="Calibri"/>
              </a:rPr>
              <a:t>μεγάλη ηπατοκυτταρική  καταστροφή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860"/>
              </a:lnSpc>
              <a:spcBef>
                <a:spcPts val="71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400" b="1" i="1" spc="-5" dirty="0">
                <a:solidFill>
                  <a:srgbClr val="000066"/>
                </a:solidFill>
                <a:latin typeface="Calibri"/>
                <a:cs typeface="Calibri"/>
              </a:rPr>
              <a:t>ηπατομεγαλία </a:t>
            </a:r>
            <a:r>
              <a:rPr sz="2400" b="1" spc="-5" dirty="0">
                <a:latin typeface="Symbol"/>
                <a:cs typeface="Symbol"/>
              </a:rPr>
              <a:t>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αρχή ιογενούς ηπατίτιδας, συμφορητική  καρδιακή ανεπάρκεια, οξύ Budd-Chiari,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διήθηση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διαταραχές επιπέδου συνείδησης (ΗΕ σταδίου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1-2-3-4)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343535"/>
            <a:ext cx="4794986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2800" spc="-15" dirty="0" smtClean="0"/>
              <a:t>Αιτιολογία- </a:t>
            </a:r>
            <a:r>
              <a:rPr lang="el-GR" sz="2800" spc="-15" dirty="0"/>
              <a:t>Κ</a:t>
            </a:r>
            <a:r>
              <a:rPr sz="2800" spc="-15" dirty="0" err="1" smtClean="0"/>
              <a:t>λινική</a:t>
            </a:r>
            <a:r>
              <a:rPr sz="2800" spc="-20" dirty="0" smtClean="0"/>
              <a:t> </a:t>
            </a:r>
            <a:r>
              <a:rPr sz="2800" spc="-15" dirty="0"/>
              <a:t>εξέταση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4561801" y="0"/>
            <a:ext cx="44469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90906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51319" y="6520116"/>
            <a:ext cx="3305175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219" y="86787"/>
            <a:ext cx="7193534" cy="7569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2800" spc="-5" dirty="0" smtClean="0"/>
              <a:t>Αιτιολογία -</a:t>
            </a:r>
            <a:r>
              <a:rPr lang="el-GR" sz="2800" spc="-5" dirty="0"/>
              <a:t>Ε</a:t>
            </a:r>
            <a:r>
              <a:rPr sz="2800" spc="-5" dirty="0" err="1" smtClean="0"/>
              <a:t>ργ</a:t>
            </a:r>
            <a:r>
              <a:rPr sz="2800" spc="-5" dirty="0" smtClean="0"/>
              <a:t>αστηριακή</a:t>
            </a:r>
            <a:r>
              <a:rPr sz="2800" spc="-25" dirty="0" smtClean="0"/>
              <a:t> </a:t>
            </a:r>
            <a:r>
              <a:rPr sz="2800" spc="-5" dirty="0"/>
              <a:t>διερεύνηση</a:t>
            </a:r>
            <a:endParaRPr sz="28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8032240" cy="590931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 Γενική αίματος-ΙΝ</a:t>
            </a:r>
            <a:r>
              <a:rPr lang="en-US" dirty="0" smtClean="0"/>
              <a:t>R</a:t>
            </a:r>
            <a:r>
              <a:rPr lang="el-GR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Πλήρης βιοχημικός έλεγχος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</a:t>
            </a:r>
            <a:r>
              <a:rPr lang="el-GR" dirty="0" smtClean="0"/>
              <a:t>μάδα αίματος.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Επίπεδα </a:t>
            </a:r>
            <a:r>
              <a:rPr lang="el-GR" dirty="0" err="1" smtClean="0"/>
              <a:t>παρακεταμόλης</a:t>
            </a:r>
            <a:r>
              <a:rPr lang="el-GR" dirty="0" smtClean="0"/>
              <a:t> ορού.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</a:t>
            </a:r>
            <a:r>
              <a:rPr lang="el-GR" dirty="0" err="1" smtClean="0"/>
              <a:t>ολογικ</a:t>
            </a:r>
            <a:r>
              <a:rPr lang="el-GR" dirty="0" err="1"/>
              <a:t>ό</a:t>
            </a:r>
            <a:r>
              <a:rPr lang="el-GR" dirty="0" err="1" smtClean="0"/>
              <a:t>ς</a:t>
            </a:r>
            <a:r>
              <a:rPr lang="el-GR" dirty="0" smtClean="0"/>
              <a:t> έλεγχος(</a:t>
            </a:r>
            <a:r>
              <a:rPr lang="en-US" dirty="0" smtClean="0"/>
              <a:t>Anti-HAV </a:t>
            </a:r>
            <a:r>
              <a:rPr lang="en-US" dirty="0" err="1" smtClean="0"/>
              <a:t>IgM,HbsAg,anti-Hbc</a:t>
            </a:r>
            <a:r>
              <a:rPr lang="en-US" dirty="0" smtClean="0"/>
              <a:t> </a:t>
            </a:r>
            <a:r>
              <a:rPr lang="en-US" dirty="0" err="1" smtClean="0"/>
              <a:t>IgM</a:t>
            </a:r>
            <a:r>
              <a:rPr lang="en-US" dirty="0" smtClean="0"/>
              <a:t>,      HBV-DNA,HDV-</a:t>
            </a:r>
            <a:r>
              <a:rPr lang="en-US" dirty="0" err="1" smtClean="0"/>
              <a:t>IgM,AntiHEV</a:t>
            </a:r>
            <a:r>
              <a:rPr lang="en-US" dirty="0" smtClean="0"/>
              <a:t> </a:t>
            </a:r>
            <a:r>
              <a:rPr lang="en-US" dirty="0" err="1" smtClean="0"/>
              <a:t>IgM,EBV,CMV,HSV,VZV</a:t>
            </a:r>
            <a:r>
              <a:rPr lang="el-GR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Ανοσολογικός έλεγχος</a:t>
            </a:r>
            <a:r>
              <a:rPr lang="en-US" dirty="0" smtClean="0"/>
              <a:t>(ANA</a:t>
            </a:r>
            <a:r>
              <a:rPr lang="el-GR" dirty="0" smtClean="0"/>
              <a:t> </a:t>
            </a:r>
            <a:r>
              <a:rPr lang="en-US" dirty="0" smtClean="0"/>
              <a:t>,ASMA</a:t>
            </a:r>
            <a:r>
              <a:rPr lang="el-GR" dirty="0" smtClean="0"/>
              <a:t> </a:t>
            </a:r>
            <a:r>
              <a:rPr lang="en-US" dirty="0" smtClean="0"/>
              <a:t>,SLA</a:t>
            </a:r>
            <a:r>
              <a:rPr lang="el-GR" dirty="0" smtClean="0"/>
              <a:t> </a:t>
            </a:r>
            <a:r>
              <a:rPr lang="en-US" dirty="0" smtClean="0"/>
              <a:t>,</a:t>
            </a:r>
            <a:r>
              <a:rPr lang="en-US" dirty="0" err="1" smtClean="0"/>
              <a:t>IgG</a:t>
            </a:r>
            <a:r>
              <a:rPr lang="el-GR" dirty="0" smtClean="0"/>
              <a:t> 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Τοξικολογικές εξετάσεις. 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Σερουλοπλασμίνη</a:t>
            </a:r>
            <a:r>
              <a:rPr lang="el-GR" dirty="0" smtClean="0"/>
              <a:t> -χαλκός ουρών.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 </a:t>
            </a:r>
            <a:r>
              <a:rPr lang="el-GR" dirty="0" smtClean="0"/>
              <a:t>δείκτες-Α</a:t>
            </a:r>
            <a:r>
              <a:rPr lang="en-US" dirty="0" smtClean="0"/>
              <a:t>FP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Προγνωστικοί δείκτες:                                                                                              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Αέρια αίματος-</a:t>
            </a:r>
            <a:r>
              <a:rPr lang="en-US" dirty="0" smtClean="0"/>
              <a:t> </a:t>
            </a:r>
            <a:r>
              <a:rPr lang="el-GR" dirty="0" smtClean="0"/>
              <a:t>γαλακτικό οξύ.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Επίπεδα αμμωνίας αρτηριακού αίματος</a:t>
            </a:r>
            <a:r>
              <a:rPr lang="en-US" dirty="0" smtClean="0"/>
              <a:t>.</a:t>
            </a:r>
            <a:endParaRPr lang="el-G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Παράγοντας </a:t>
            </a:r>
            <a:r>
              <a:rPr lang="en-US" dirty="0" smtClean="0"/>
              <a:t>V</a:t>
            </a:r>
            <a:r>
              <a:rPr lang="el-GR" dirty="0" smtClean="0"/>
              <a:t>.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369506" y="1219201"/>
            <a:ext cx="7680959" cy="5163718"/>
          </a:xfrm>
          <a:custGeom>
            <a:avLst/>
            <a:gdLst/>
            <a:ahLst/>
            <a:cxnLst/>
            <a:rect l="l" t="t" r="r" b="b"/>
            <a:pathLst>
              <a:path w="7680959" h="4104640">
                <a:moveTo>
                  <a:pt x="0" y="0"/>
                </a:moveTo>
                <a:lnTo>
                  <a:pt x="7680959" y="0"/>
                </a:lnTo>
                <a:lnTo>
                  <a:pt x="7680959" y="4104132"/>
                </a:lnTo>
                <a:lnTo>
                  <a:pt x="0" y="41041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90906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 noChangeAspect="1"/>
          </p:cNvSpPr>
          <p:nvPr>
            <p:ph type="title"/>
          </p:nvPr>
        </p:nvSpPr>
        <p:spPr>
          <a:xfrm>
            <a:off x="1295400" y="609600"/>
            <a:ext cx="7193534" cy="369332"/>
          </a:xfrm>
        </p:spPr>
        <p:txBody>
          <a:bodyPr/>
          <a:lstStyle/>
          <a:p>
            <a:r>
              <a:rPr lang="el-GR" dirty="0" smtClean="0"/>
              <a:t>Αντιμετώπιση –Γενικά μέτρα</a:t>
            </a:r>
            <a:endParaRPr lang="el-GR" dirty="0"/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1752600" y="2759264"/>
            <a:ext cx="5146674" cy="3522345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15" b="27928"/>
          <a:stretch/>
        </p:blipFill>
        <p:spPr>
          <a:xfrm>
            <a:off x="0" y="1447800"/>
            <a:ext cx="9144000" cy="3124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91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3523" y="263842"/>
            <a:ext cx="4597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αιτίες και ειδική</a:t>
            </a:r>
            <a:r>
              <a:rPr sz="2800" spc="-65" dirty="0"/>
              <a:t> </a:t>
            </a:r>
            <a:r>
              <a:rPr sz="2800" spc="-5" dirty="0"/>
              <a:t>αντιμετώπιση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389062" y="908050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46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9062" y="6616700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46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7633831"/>
              </p:ext>
            </p:extLst>
          </p:nvPr>
        </p:nvGraphicFramePr>
        <p:xfrm>
          <a:off x="152400" y="908653"/>
          <a:ext cx="8915400" cy="5709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2612"/>
                <a:gridCol w="4502788"/>
              </a:tblGrid>
              <a:tr h="396368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παρακεταμόλη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ακετυλκυστείνη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2000" b="1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NAC)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003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ισχαιμική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ηπατίτιδα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αντιμετώπιση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αιτίας,</a:t>
                      </a:r>
                      <a:r>
                        <a:rPr sz="20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950" b="1" spc="0" baseline="-21367" dirty="0">
                          <a:latin typeface="Calibri"/>
                          <a:cs typeface="Calibri"/>
                        </a:rPr>
                        <a:t>2</a:t>
                      </a:r>
                      <a:endParaRPr sz="1950" baseline="-21367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003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αγγειακή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ηπαρίνη;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003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αυτοάνοση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πρεδνιζολόνη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40-60</a:t>
                      </a:r>
                      <a:r>
                        <a:rPr sz="2000" b="1" spc="-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mg/ημ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003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HBV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LAM,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Tenofovir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?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003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45" dirty="0">
                          <a:latin typeface="Calibri"/>
                          <a:cs typeface="Calibri"/>
                        </a:rPr>
                        <a:t>HSV,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VZV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ακυκλοβίρη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003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Amanita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phalloides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6285" algn="l"/>
                          <a:tab pos="756920" algn="l"/>
                        </a:tabLst>
                        <a:defRPr/>
                      </a:pPr>
                      <a:r>
                        <a:rPr kumimoji="0" lang="el-G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</a:rPr>
                        <a:t>Πενικιλίνη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</a:rPr>
                        <a:t> (40X10</a:t>
                      </a:r>
                      <a:r>
                        <a:rPr kumimoji="0" lang="en-US" sz="1950" b="0" i="0" u="none" strike="noStrike" kern="1200" cap="none" spc="0" normalizeH="0" baseline="25641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</a:rPr>
                        <a:t>6</a:t>
                      </a:r>
                      <a:r>
                        <a:rPr kumimoji="0" lang="en-US" sz="1950" b="0" i="0" u="none" strike="noStrike" kern="1200" cap="none" spc="-209" normalizeH="0" baseline="25641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</a:rPr>
                        <a:t>U/d)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003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2000" b="1" spc="-5" dirty="0" err="1" smtClean="0">
                          <a:latin typeface="Calibri"/>
                          <a:cs typeface="Calibri"/>
                        </a:rPr>
                        <a:t>N.Wilson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spc="-5" dirty="0" smtClean="0">
                          <a:latin typeface="Calibri"/>
                          <a:cs typeface="Calibri"/>
                        </a:rPr>
                        <a:t>D-</a:t>
                      </a:r>
                      <a:r>
                        <a:rPr sz="2000" b="1" spc="-5" dirty="0" err="1" smtClean="0">
                          <a:latin typeface="Calibri"/>
                          <a:cs typeface="Calibri"/>
                        </a:rPr>
                        <a:t>penicillamine</a:t>
                      </a:r>
                      <a:r>
                        <a:rPr lang="el-GR" sz="2000" b="1" spc="-5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l-GR" sz="2000" b="1" spc="-5" dirty="0" err="1" smtClean="0">
                          <a:latin typeface="Calibri"/>
                          <a:cs typeface="Calibri"/>
                        </a:rPr>
                        <a:t>πλασμαφαίρεση</a:t>
                      </a:r>
                      <a:r>
                        <a:rPr lang="el-GR" sz="2000" b="1" spc="-5" dirty="0" smtClean="0">
                          <a:latin typeface="Calibri"/>
                          <a:cs typeface="Calibri"/>
                        </a:rPr>
                        <a:t>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003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οξύ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λιπώδες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ήπαρ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διακοπή</a:t>
                      </a:r>
                      <a:r>
                        <a:rPr sz="20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κύησης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9453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δρεπανοκυτταρική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νόσος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3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αφαιμαξομετάγγιση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003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θερμοπληξία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cooling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003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Lassa 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fever,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Crimean</a:t>
                      </a:r>
                      <a:r>
                        <a:rPr sz="20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Congo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ribavirin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003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νεοπλασματική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διήθηση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χημειοθεραπεία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003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Budd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Chiari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TIPPS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61" y="90906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62000" y="381000"/>
            <a:ext cx="7193534" cy="369332"/>
          </a:xfrm>
        </p:spPr>
        <p:txBody>
          <a:bodyPr/>
          <a:lstStyle/>
          <a:p>
            <a:r>
              <a:rPr lang="el-GR" dirty="0" smtClean="0"/>
              <a:t>Εκτίμηση στα ΤΕΠ εφημερεύοντος νοσοκομείου 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1497520"/>
            <a:ext cx="7543800" cy="443198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Αναφέρει καυστικό κοιλιακό άλγος 10/10.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Θ: 37, </a:t>
            </a:r>
            <a:r>
              <a:rPr lang="en-US" dirty="0" smtClean="0"/>
              <a:t> </a:t>
            </a:r>
            <a:r>
              <a:rPr lang="el-GR" dirty="0" err="1" smtClean="0"/>
              <a:t>Σφ</a:t>
            </a:r>
            <a:r>
              <a:rPr lang="el-GR" dirty="0" smtClean="0"/>
              <a:t>: 88/λ  ΑΠ: 107/4</a:t>
            </a:r>
            <a:r>
              <a:rPr lang="en-US" dirty="0" smtClean="0"/>
              <a:t>2</a:t>
            </a:r>
            <a:r>
              <a:rPr lang="el-GR" dirty="0" smtClean="0"/>
              <a:t> </a:t>
            </a:r>
            <a:r>
              <a:rPr lang="en-US" dirty="0" smtClean="0"/>
              <a:t>mmHg</a:t>
            </a:r>
            <a:r>
              <a:rPr lang="el-GR" dirty="0" smtClean="0"/>
              <a:t>, Αν: 24/λ, </a:t>
            </a:r>
            <a:r>
              <a:rPr lang="en-US" dirty="0" smtClean="0"/>
              <a:t>Sat</a:t>
            </a:r>
            <a:r>
              <a:rPr lang="el-GR" dirty="0" smtClean="0"/>
              <a:t>: 100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Κλινικά: ευαισθησία δεξιάς κοιλίας- οίδημα με </a:t>
            </a:r>
            <a:r>
              <a:rPr lang="el-GR" dirty="0" err="1" smtClean="0"/>
              <a:t>εντύπωμα</a:t>
            </a:r>
            <a:r>
              <a:rPr lang="el-GR" dirty="0" smtClean="0"/>
              <a:t> στα κάτω άκρα.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Ε/Ε </a:t>
            </a:r>
            <a:r>
              <a:rPr lang="en-US" dirty="0" smtClean="0"/>
              <a:t>(</a:t>
            </a:r>
            <a:r>
              <a:rPr lang="el-GR" dirty="0" smtClean="0"/>
              <a:t>τοξικολογικός έλεγχος-</a:t>
            </a:r>
            <a:r>
              <a:rPr lang="el-GR" dirty="0" err="1" smtClean="0"/>
              <a:t>επιπεδα</a:t>
            </a:r>
            <a:r>
              <a:rPr lang="el-GR" dirty="0" smtClean="0"/>
              <a:t> </a:t>
            </a:r>
            <a:r>
              <a:rPr lang="el-GR" dirty="0" err="1" smtClean="0"/>
              <a:t>παρακεταμόλης</a:t>
            </a:r>
            <a:r>
              <a:rPr lang="el-GR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Ro </a:t>
            </a:r>
            <a:r>
              <a:rPr lang="el-GR" dirty="0" smtClean="0"/>
              <a:t>θώρακος: </a:t>
            </a:r>
            <a:r>
              <a:rPr lang="el-GR" dirty="0" err="1" smtClean="0"/>
              <a:t>κφ</a:t>
            </a:r>
            <a:r>
              <a:rPr lang="en-US" dirty="0" smtClean="0"/>
              <a:t> </a:t>
            </a:r>
            <a:r>
              <a:rPr lang="el-GR" dirty="0" smtClean="0"/>
              <a:t>, </a:t>
            </a:r>
            <a:r>
              <a:rPr lang="en-US" dirty="0" smtClean="0"/>
              <a:t>CT</a:t>
            </a:r>
            <a:r>
              <a:rPr lang="el-GR" dirty="0" smtClean="0"/>
              <a:t> εγκεφάλου: </a:t>
            </a:r>
            <a:r>
              <a:rPr lang="el-GR" dirty="0" err="1" smtClean="0"/>
              <a:t>κφ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U/S </a:t>
            </a:r>
            <a:r>
              <a:rPr lang="el-GR" dirty="0" smtClean="0"/>
              <a:t>κοιλίας.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Ετέθη σε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Piperacillin-tazobactam</a:t>
            </a:r>
            <a:r>
              <a:rPr lang="el-GR" dirty="0" smtClean="0"/>
              <a:t>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Ondasetron</a:t>
            </a:r>
            <a:r>
              <a:rPr lang="el-GR" dirty="0" smtClean="0"/>
              <a:t>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N-</a:t>
            </a:r>
            <a:r>
              <a:rPr lang="en-US" dirty="0" err="1" smtClean="0"/>
              <a:t>acetylcysteine</a:t>
            </a:r>
            <a:r>
              <a:rPr lang="el-GR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1 ΜΣΕ.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67332"/>
            <a:ext cx="75380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3691" y="383857"/>
            <a:ext cx="69742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</a:pPr>
            <a:r>
              <a:rPr lang="el-GR" sz="2800" spc="-5" dirty="0"/>
              <a:t>Κ</a:t>
            </a:r>
            <a:r>
              <a:rPr sz="2800" spc="-5" dirty="0" err="1" smtClean="0"/>
              <a:t>ριτήρι</a:t>
            </a:r>
            <a:r>
              <a:rPr sz="2800" spc="-5" dirty="0" smtClean="0"/>
              <a:t>α </a:t>
            </a:r>
            <a:r>
              <a:rPr sz="2800" spc="-5" dirty="0"/>
              <a:t>διακομιδής </a:t>
            </a:r>
            <a:r>
              <a:rPr sz="2800" spc="-5" dirty="0" smtClean="0"/>
              <a:t>α</a:t>
            </a:r>
            <a:r>
              <a:rPr lang="el-GR" sz="2800" spc="-5" dirty="0" smtClean="0"/>
              <a:t>σθενών</a:t>
            </a:r>
            <a:r>
              <a:rPr sz="2800" spc="-5" dirty="0" smtClean="0"/>
              <a:t> </a:t>
            </a:r>
            <a:r>
              <a:rPr sz="2800" spc="-5" dirty="0"/>
              <a:t>μονάδα μεταμόσχευσης</a:t>
            </a:r>
            <a:r>
              <a:rPr sz="2800" spc="15" dirty="0"/>
              <a:t> </a:t>
            </a:r>
            <a:r>
              <a:rPr sz="2800" spc="-5" dirty="0"/>
              <a:t>ήπατος</a:t>
            </a:r>
            <a:endParaRPr sz="2800" dirty="0"/>
          </a:p>
        </p:txBody>
      </p:sp>
      <p:sp>
        <p:nvSpPr>
          <p:cNvPr id="7" name="object 7"/>
          <p:cNvSpPr/>
          <p:nvPr/>
        </p:nvSpPr>
        <p:spPr>
          <a:xfrm>
            <a:off x="761" y="134188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489"/>
            <a:ext cx="9144000" cy="2448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86"/>
          <a:stretch/>
        </p:blipFill>
        <p:spPr>
          <a:xfrm>
            <a:off x="-1" y="1828801"/>
            <a:ext cx="9144000" cy="4191000"/>
          </a:xfrm>
          <a:prstGeom prst="rect">
            <a:avLst/>
          </a:prstGeo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1524000" y="304800"/>
            <a:ext cx="5146674" cy="369332"/>
          </a:xfrm>
        </p:spPr>
        <p:txBody>
          <a:bodyPr/>
          <a:lstStyle/>
          <a:p>
            <a:r>
              <a:rPr lang="el-GR" dirty="0" smtClean="0"/>
              <a:t>Βλάβες σε όργανα στόχους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736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927" y="1357312"/>
            <a:ext cx="8102600" cy="7166064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  <a:tab pos="2672080" algn="l"/>
              </a:tabLst>
            </a:pPr>
            <a:r>
              <a:rPr lang="en-US" sz="2400" b="1" spc="-5" dirty="0" smtClean="0">
                <a:latin typeface="Arial"/>
                <a:cs typeface="Arial"/>
              </a:rPr>
              <a:t>H </a:t>
            </a:r>
            <a:r>
              <a:rPr lang="el-GR" sz="2400" b="1" spc="-5" dirty="0" smtClean="0">
                <a:latin typeface="Arial"/>
                <a:cs typeface="Arial"/>
              </a:rPr>
              <a:t>αξιολόγηση της προγνώσεως θα πρέπει να γίνεται </a:t>
            </a:r>
            <a:r>
              <a:rPr lang="el-GR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ΝΩΡΙΣ .</a:t>
            </a:r>
            <a:endParaRPr lang="en-US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  <a:tab pos="2672080" algn="l"/>
              </a:tabLst>
            </a:pPr>
            <a:r>
              <a:rPr lang="el-GR" sz="2400" b="1" spc="-5" dirty="0" smtClean="0">
                <a:latin typeface="Arial"/>
                <a:cs typeface="Arial"/>
              </a:rPr>
              <a:t>Η εμφάνιση </a:t>
            </a:r>
            <a:r>
              <a:rPr lang="el-GR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εγκεφαλοπάθειας</a:t>
            </a:r>
            <a:r>
              <a:rPr lang="el-GR" sz="2400" b="1" spc="-5" dirty="0" smtClean="0">
                <a:latin typeface="Arial"/>
                <a:cs typeface="Arial"/>
              </a:rPr>
              <a:t> είναι ο χειρότερος προγνωστικός παράγοντας. Ιδιαίτερα στην </a:t>
            </a:r>
            <a:r>
              <a:rPr lang="el-GR" sz="2400" b="1" spc="-5" dirty="0" err="1" smtClean="0">
                <a:latin typeface="Arial"/>
                <a:cs typeface="Arial"/>
              </a:rPr>
              <a:t>υποξεία</a:t>
            </a:r>
            <a:r>
              <a:rPr lang="el-GR" sz="2400" b="1" spc="-5" dirty="0" smtClean="0">
                <a:latin typeface="Arial"/>
                <a:cs typeface="Arial"/>
              </a:rPr>
              <a:t> μορφή του συνδρόμου ακόμα και </a:t>
            </a:r>
            <a:r>
              <a:rPr lang="en-US" sz="2400" b="1" spc="-5" dirty="0" smtClean="0">
                <a:latin typeface="Arial"/>
                <a:cs typeface="Arial"/>
              </a:rPr>
              <a:t>low grade </a:t>
            </a:r>
            <a:r>
              <a:rPr lang="el-GR" sz="2400" b="1" spc="-5" dirty="0" smtClean="0">
                <a:latin typeface="Arial"/>
                <a:cs typeface="Arial"/>
              </a:rPr>
              <a:t>εγκεφαλοπάθεια είναι δείκτης πολύ κακής πρόγνωσης.</a:t>
            </a:r>
            <a:endParaRPr sz="24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400" b="1" dirty="0" smtClean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400" b="1" dirty="0" smtClean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κή</a:t>
            </a:r>
            <a:r>
              <a:rPr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ρόγνωση</a:t>
            </a:r>
            <a:r>
              <a:rPr sz="2400" b="1" spc="-5" dirty="0" smtClean="0">
                <a:latin typeface="Arial"/>
                <a:cs typeface="Arial"/>
              </a:rPr>
              <a:t>:</a:t>
            </a:r>
            <a:r>
              <a:rPr lang="el-GR" sz="2400" b="1" spc="-5" dirty="0" smtClean="0">
                <a:latin typeface="Arial"/>
                <a:cs typeface="Arial"/>
              </a:rPr>
              <a:t> </a:t>
            </a:r>
            <a:r>
              <a:rPr lang="el-GR" sz="2400" b="1" spc="-5" dirty="0" err="1" smtClean="0">
                <a:latin typeface="Arial"/>
                <a:cs typeface="Arial"/>
              </a:rPr>
              <a:t>υποξεία</a:t>
            </a:r>
            <a:r>
              <a:rPr lang="el-GR" sz="2400" b="1" spc="-5" dirty="0" smtClean="0">
                <a:latin typeface="Arial"/>
                <a:cs typeface="Arial"/>
              </a:rPr>
              <a:t> μορφή- </a:t>
            </a:r>
            <a:r>
              <a:rPr lang="el-GR" sz="2400" b="1" spc="-5" dirty="0" err="1" smtClean="0">
                <a:latin typeface="Arial"/>
                <a:cs typeface="Arial"/>
              </a:rPr>
              <a:t>πολυοργανική</a:t>
            </a:r>
            <a:r>
              <a:rPr lang="el-GR" sz="2400" b="1" spc="-5" dirty="0" smtClean="0">
                <a:latin typeface="Arial"/>
                <a:cs typeface="Arial"/>
              </a:rPr>
              <a:t> ανεπάρκεια.</a:t>
            </a:r>
            <a:endParaRPr lang="en-US" sz="2400" b="1" spc="-5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400" b="1" spc="-5" dirty="0" smtClean="0">
                <a:latin typeface="Arial"/>
                <a:cs typeface="Arial"/>
              </a:rPr>
              <a:t>Η </a:t>
            </a:r>
            <a:r>
              <a:rPr lang="el-GR" sz="2400" b="1" spc="-5" dirty="0">
                <a:solidFill>
                  <a:srgbClr val="FF0000"/>
                </a:solidFill>
                <a:latin typeface="Arial"/>
                <a:cs typeface="Arial"/>
              </a:rPr>
              <a:t>ΜΟΝΗ</a:t>
            </a:r>
            <a:r>
              <a:rPr lang="el-GR" sz="2400" b="1" spc="-5" dirty="0">
                <a:latin typeface="Arial"/>
                <a:cs typeface="Arial"/>
              </a:rPr>
              <a:t> θεραπεία όταν πληρούνται </a:t>
            </a:r>
            <a:r>
              <a:rPr lang="el-GR" sz="2400" b="1" spc="-5" dirty="0" smtClean="0">
                <a:latin typeface="Arial"/>
                <a:cs typeface="Arial"/>
              </a:rPr>
              <a:t>κριτήρια      </a:t>
            </a:r>
            <a:r>
              <a:rPr lang="el-GR" sz="2400" b="1" spc="-5" dirty="0" err="1">
                <a:latin typeface="Arial"/>
                <a:cs typeface="Arial"/>
              </a:rPr>
              <a:t>Κing’s</a:t>
            </a:r>
            <a:r>
              <a:rPr lang="el-GR" sz="2400" b="1" spc="-5" dirty="0">
                <a:latin typeface="Arial"/>
                <a:cs typeface="Arial"/>
              </a:rPr>
              <a:t> </a:t>
            </a:r>
            <a:r>
              <a:rPr lang="el-GR" sz="2400" b="1" spc="-5" dirty="0" err="1">
                <a:latin typeface="Arial"/>
                <a:cs typeface="Arial"/>
              </a:rPr>
              <a:t>College</a:t>
            </a:r>
            <a:r>
              <a:rPr lang="el-GR" sz="2400" b="1" spc="-5" dirty="0">
                <a:latin typeface="Arial"/>
                <a:cs typeface="Arial"/>
              </a:rPr>
              <a:t>   ή </a:t>
            </a:r>
            <a:r>
              <a:rPr lang="el-GR" sz="2400" b="1" spc="-5" dirty="0" err="1" smtClean="0">
                <a:latin typeface="Arial"/>
                <a:cs typeface="Arial"/>
              </a:rPr>
              <a:t>Clichy</a:t>
            </a:r>
            <a:r>
              <a:rPr lang="el-GR" sz="2400" b="1" spc="-5" dirty="0">
                <a:latin typeface="Arial"/>
                <a:cs typeface="Arial"/>
              </a:rPr>
              <a:t> </a:t>
            </a:r>
            <a:r>
              <a:rPr lang="el-GR" sz="2400" b="1" spc="-5" dirty="0" smtClean="0">
                <a:latin typeface="Arial"/>
                <a:cs typeface="Arial"/>
              </a:rPr>
              <a:t>είναι η ΜΕΤΑΜΟΣΧΕΥΣΗ                                (80% </a:t>
            </a:r>
            <a:r>
              <a:rPr lang="el-GR" sz="2400" b="1" spc="-5" dirty="0" err="1" smtClean="0">
                <a:latin typeface="Arial"/>
                <a:cs typeface="Arial"/>
              </a:rPr>
              <a:t>επιβιωση</a:t>
            </a:r>
            <a:r>
              <a:rPr lang="el-GR" sz="2400" b="1" spc="-5" dirty="0" smtClean="0">
                <a:latin typeface="Arial"/>
                <a:cs typeface="Arial"/>
              </a:rPr>
              <a:t> στο 1</a:t>
            </a:r>
            <a:r>
              <a:rPr lang="el-GR" sz="2400" b="1" spc="-5" baseline="30000" dirty="0" smtClean="0">
                <a:latin typeface="Arial"/>
                <a:cs typeface="Arial"/>
              </a:rPr>
              <a:t>ο</a:t>
            </a:r>
            <a:r>
              <a:rPr lang="el-GR" sz="2400" b="1" spc="-5" dirty="0" smtClean="0">
                <a:latin typeface="Arial"/>
                <a:cs typeface="Arial"/>
              </a:rPr>
              <a:t> </a:t>
            </a:r>
            <a:r>
              <a:rPr lang="el-GR" sz="2400" b="1" spc="-5" dirty="0" err="1" smtClean="0">
                <a:latin typeface="Arial"/>
                <a:cs typeface="Arial"/>
              </a:rPr>
              <a:t>ετος</a:t>
            </a:r>
            <a:r>
              <a:rPr lang="el-GR" sz="2400" b="1" spc="-5" dirty="0" smtClean="0">
                <a:latin typeface="Arial"/>
                <a:cs typeface="Arial"/>
              </a:rPr>
              <a:t>)</a:t>
            </a:r>
            <a:endParaRPr lang="el-GR" sz="2400" b="1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2400" b="1" spc="-5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400" b="1" spc="-5" dirty="0" smtClean="0">
              <a:latin typeface="Arial"/>
              <a:cs typeface="Arial"/>
            </a:endParaRPr>
          </a:p>
          <a:p>
            <a:pPr marL="1841500" lvl="5">
              <a:spcBef>
                <a:spcPts val="1200"/>
              </a:spcBef>
              <a:tabLst>
                <a:tab pos="354965" algn="l"/>
                <a:tab pos="355600" algn="l"/>
              </a:tabLst>
            </a:pPr>
            <a:endParaRPr lang="el-GR" sz="2400" dirty="0" smtClean="0">
              <a:solidFill>
                <a:srgbClr val="7030A0"/>
              </a:solidFill>
              <a:latin typeface="Arial"/>
              <a:cs typeface="Arial"/>
            </a:endParaRPr>
          </a:p>
          <a:p>
            <a:pPr marL="1841500" lvl="5">
              <a:spcBef>
                <a:spcPts val="1200"/>
              </a:spcBef>
              <a:tabLst>
                <a:tab pos="354965" algn="l"/>
                <a:tab pos="355600" algn="l"/>
              </a:tabLst>
            </a:pPr>
            <a:endParaRPr sz="24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6710" y="299554"/>
            <a:ext cx="6382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 smtClean="0"/>
              <a:t>OHA και επ</a:t>
            </a:r>
            <a:r>
              <a:rPr sz="2800" spc="-5" dirty="0" err="1" smtClean="0"/>
              <a:t>είγουσ</a:t>
            </a:r>
            <a:r>
              <a:rPr sz="2800" spc="-5" dirty="0" smtClean="0"/>
              <a:t>α </a:t>
            </a:r>
            <a:r>
              <a:rPr sz="2800" spc="-5" dirty="0"/>
              <a:t>μεταμόσχευση</a:t>
            </a:r>
            <a:r>
              <a:rPr sz="2800" spc="-30" dirty="0"/>
              <a:t> </a:t>
            </a:r>
            <a:r>
              <a:rPr sz="2800" spc="-5" dirty="0"/>
              <a:t>ήπατος</a:t>
            </a:r>
            <a:endParaRPr sz="2800" dirty="0"/>
          </a:p>
        </p:txBody>
      </p:sp>
      <p:sp>
        <p:nvSpPr>
          <p:cNvPr id="7" name="object 7"/>
          <p:cNvSpPr/>
          <p:nvPr/>
        </p:nvSpPr>
        <p:spPr>
          <a:xfrm>
            <a:off x="761" y="90906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51319" y="6520116"/>
            <a:ext cx="3305175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" dirty="0"/>
          </a:p>
        </p:txBody>
      </p:sp>
    </p:spTree>
    <p:extLst>
      <p:ext uri="{BB962C8B-B14F-4D97-AF65-F5344CB8AC3E}">
        <p14:creationId xmlns="" xmlns:p14="http://schemas.microsoft.com/office/powerpoint/2010/main" val="21355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833" t="28126" r="15000" b="5399"/>
          <a:stretch/>
        </p:blipFill>
        <p:spPr>
          <a:xfrm>
            <a:off x="0" y="774000"/>
            <a:ext cx="9295005" cy="6084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28600" y="78259"/>
            <a:ext cx="7344000" cy="369332"/>
          </a:xfrm>
        </p:spPr>
        <p:txBody>
          <a:bodyPr/>
          <a:lstStyle/>
          <a:p>
            <a:r>
              <a:rPr lang="el-GR" dirty="0" smtClean="0"/>
              <a:t>ΚΡΙΤΗΡΙΑ ΜΕΤΑΜΟΣΧΕΥΣΗΣ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858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927" y="1357312"/>
            <a:ext cx="8102600" cy="3136756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lvl="1" indent="-342900"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400" b="1" spc="-5" dirty="0" smtClean="0">
                <a:solidFill>
                  <a:srgbClr val="7030A0"/>
                </a:solidFill>
                <a:latin typeface="Arial"/>
                <a:cs typeface="Arial"/>
              </a:rPr>
              <a:t>Απολυτή αντένδειξη :</a:t>
            </a:r>
            <a:r>
              <a:rPr lang="el-GR" sz="2400" b="1" spc="-5" dirty="0">
                <a:solidFill>
                  <a:srgbClr val="7030A0"/>
                </a:solidFill>
                <a:latin typeface="Arial"/>
                <a:cs typeface="Arial"/>
              </a:rPr>
              <a:t>μη </a:t>
            </a:r>
            <a:r>
              <a:rPr lang="el-GR" sz="2400" b="1" dirty="0">
                <a:solidFill>
                  <a:srgbClr val="7030A0"/>
                </a:solidFill>
                <a:latin typeface="Arial"/>
                <a:cs typeface="Arial"/>
              </a:rPr>
              <a:t>αναστρέψιμη </a:t>
            </a:r>
            <a:r>
              <a:rPr lang="el-GR" sz="2400" b="1" spc="-5" dirty="0">
                <a:solidFill>
                  <a:srgbClr val="7030A0"/>
                </a:solidFill>
                <a:latin typeface="Arial"/>
                <a:cs typeface="Arial"/>
              </a:rPr>
              <a:t>εγκεφαλική</a:t>
            </a:r>
            <a:r>
              <a:rPr lang="el-GR" sz="2400" b="1" spc="-8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l-GR" sz="2400" b="1" spc="-5" dirty="0" smtClean="0">
                <a:solidFill>
                  <a:srgbClr val="7030A0"/>
                </a:solidFill>
                <a:latin typeface="Arial"/>
                <a:cs typeface="Arial"/>
              </a:rPr>
              <a:t>βλάβη.</a:t>
            </a:r>
            <a:endParaRPr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400" b="1" spc="-5" dirty="0" smtClean="0">
                <a:latin typeface="Arial"/>
                <a:cs typeface="Arial"/>
              </a:rPr>
              <a:t>Σχετικές </a:t>
            </a:r>
            <a:r>
              <a:rPr sz="2400" b="1" spc="-5" dirty="0" smtClean="0">
                <a:latin typeface="Arial"/>
                <a:cs typeface="Arial"/>
              </a:rPr>
              <a:t>α</a:t>
            </a:r>
            <a:r>
              <a:rPr sz="2400" b="1" spc="-5" dirty="0" err="1" smtClean="0">
                <a:latin typeface="Arial"/>
                <a:cs typeface="Arial"/>
              </a:rPr>
              <a:t>ντενδείξεις</a:t>
            </a:r>
            <a:r>
              <a:rPr sz="2400" b="1" spc="-5" dirty="0" smtClean="0">
                <a:latin typeface="Arial"/>
                <a:cs typeface="Arial"/>
              </a:rPr>
              <a:t> </a:t>
            </a:r>
            <a:r>
              <a:rPr sz="2400" b="1" spc="-5" dirty="0" err="1">
                <a:latin typeface="Arial"/>
                <a:cs typeface="Arial"/>
              </a:rPr>
              <a:t>γι</a:t>
            </a:r>
            <a:r>
              <a:rPr sz="2400" b="1" spc="-5" dirty="0">
                <a:latin typeface="Arial"/>
                <a:cs typeface="Arial"/>
              </a:rPr>
              <a:t>α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 smtClean="0">
                <a:latin typeface="Arial"/>
                <a:cs typeface="Arial"/>
              </a:rPr>
              <a:t>μεταμόσχευση</a:t>
            </a:r>
            <a:r>
              <a:rPr lang="el-GR" sz="2400" b="1" spc="-5" dirty="0" smtClean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85"/>
              </a:spcBef>
              <a:buFont typeface="Arial"/>
              <a:buChar char="–"/>
              <a:tabLst>
                <a:tab pos="756920" algn="l"/>
              </a:tabLst>
            </a:pPr>
            <a:r>
              <a:rPr lang="el-GR" sz="2400" b="1" spc="-5" dirty="0" smtClean="0">
                <a:latin typeface="Arial"/>
                <a:cs typeface="Arial"/>
              </a:rPr>
              <a:t>Α</a:t>
            </a:r>
            <a:r>
              <a:rPr lang="en-US" sz="2400" b="1" spc="-5" dirty="0" smtClean="0">
                <a:latin typeface="Arial"/>
                <a:cs typeface="Arial"/>
              </a:rPr>
              <a:t>RDS.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lang="el-GR" sz="2400" b="1" spc="-5" dirty="0">
                <a:latin typeface="Arial"/>
                <a:cs typeface="Arial"/>
              </a:rPr>
              <a:t>Μ</a:t>
            </a:r>
            <a:r>
              <a:rPr sz="2400" b="1" spc="-5" dirty="0" smtClean="0">
                <a:latin typeface="Arial"/>
                <a:cs typeface="Arial"/>
              </a:rPr>
              <a:t>η </a:t>
            </a:r>
            <a:r>
              <a:rPr sz="2400" b="1" spc="-5" dirty="0" err="1">
                <a:latin typeface="Arial"/>
                <a:cs typeface="Arial"/>
              </a:rPr>
              <a:t>ελεγχόμενη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 err="1" smtClean="0">
                <a:latin typeface="Arial"/>
                <a:cs typeface="Arial"/>
              </a:rPr>
              <a:t>σήψη</a:t>
            </a:r>
            <a:r>
              <a:rPr lang="en-US" sz="2400" b="1" spc="-5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lang="el-GR" sz="2400" b="1" spc="-5" dirty="0" err="1">
                <a:latin typeface="Arial"/>
                <a:cs typeface="Arial"/>
              </a:rPr>
              <a:t>Μ</a:t>
            </a:r>
            <a:r>
              <a:rPr sz="2400" b="1" spc="-5" dirty="0" smtClean="0">
                <a:latin typeface="Arial"/>
                <a:cs typeface="Arial"/>
              </a:rPr>
              <a:t>η </a:t>
            </a:r>
            <a:r>
              <a:rPr sz="2400" b="1" dirty="0">
                <a:latin typeface="Arial"/>
                <a:cs typeface="Arial"/>
              </a:rPr>
              <a:t>αναστρέψιμη </a:t>
            </a:r>
            <a:r>
              <a:rPr sz="2400" b="1" spc="-5" dirty="0">
                <a:latin typeface="Arial"/>
                <a:cs typeface="Arial"/>
              </a:rPr>
              <a:t>α</a:t>
            </a:r>
            <a:r>
              <a:rPr sz="2400" b="1" spc="-5" dirty="0" err="1">
                <a:latin typeface="Arial"/>
                <a:cs typeface="Arial"/>
              </a:rPr>
              <a:t>νε</a:t>
            </a:r>
            <a:r>
              <a:rPr sz="2400" b="1" spc="-5" dirty="0">
                <a:latin typeface="Arial"/>
                <a:cs typeface="Arial"/>
              </a:rPr>
              <a:t>πάρκεια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 smtClean="0">
                <a:latin typeface="Arial"/>
                <a:cs typeface="Arial"/>
              </a:rPr>
              <a:t>οργάνων</a:t>
            </a:r>
            <a:r>
              <a:rPr lang="en-US" sz="2400" b="1" spc="-5" dirty="0" smtClean="0">
                <a:latin typeface="Arial"/>
                <a:cs typeface="Arial"/>
              </a:rPr>
              <a:t>.</a:t>
            </a: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400" b="1" spc="-5" dirty="0" smtClean="0">
                <a:latin typeface="Arial"/>
                <a:cs typeface="Arial"/>
              </a:rPr>
              <a:t>A</a:t>
            </a:r>
            <a:r>
              <a:rPr lang="el-GR" sz="2400" b="1" spc="-5" dirty="0" err="1" smtClean="0">
                <a:latin typeface="Arial"/>
                <a:cs typeface="Arial"/>
              </a:rPr>
              <a:t>ιμορραγική</a:t>
            </a:r>
            <a:r>
              <a:rPr lang="el-GR" sz="2400" b="1" spc="-5" dirty="0" smtClean="0">
                <a:latin typeface="Arial"/>
                <a:cs typeface="Arial"/>
              </a:rPr>
              <a:t> παγκρεατίτιδα.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99554"/>
            <a:ext cx="734189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2800" spc="-5" dirty="0"/>
              <a:t>Ε</a:t>
            </a:r>
            <a:r>
              <a:rPr sz="2800" spc="-5" dirty="0" smtClean="0"/>
              <a:t>π</a:t>
            </a:r>
            <a:r>
              <a:rPr sz="2800" spc="-5" dirty="0" err="1" smtClean="0"/>
              <a:t>είγουσ</a:t>
            </a:r>
            <a:r>
              <a:rPr sz="2800" spc="-5" dirty="0" smtClean="0"/>
              <a:t>α </a:t>
            </a:r>
            <a:r>
              <a:rPr sz="2800" spc="-5" dirty="0"/>
              <a:t>μεταμόσχευση</a:t>
            </a:r>
            <a:r>
              <a:rPr sz="2800" spc="-30" dirty="0"/>
              <a:t> </a:t>
            </a:r>
            <a:r>
              <a:rPr sz="2800" spc="-5" dirty="0" smtClean="0"/>
              <a:t>ήπατος</a:t>
            </a:r>
            <a:r>
              <a:rPr lang="el-GR" sz="2800" spc="-5" dirty="0" smtClean="0"/>
              <a:t>- Αντενδείξεις</a:t>
            </a:r>
            <a:endParaRPr sz="2800" dirty="0"/>
          </a:p>
        </p:txBody>
      </p:sp>
      <p:sp>
        <p:nvSpPr>
          <p:cNvPr id="7" name="object 7"/>
          <p:cNvSpPr/>
          <p:nvPr/>
        </p:nvSpPr>
        <p:spPr>
          <a:xfrm>
            <a:off x="761" y="90906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51319" y="6520116"/>
            <a:ext cx="3305175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92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Έλλειψη"/>
          <p:cNvSpPr/>
          <p:nvPr/>
        </p:nvSpPr>
        <p:spPr>
          <a:xfrm>
            <a:off x="5334000" y="3810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8153400" y="3810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5334000" y="63246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5334000" y="44958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8153400" y="44958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8153400" y="63246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Έλλειψη"/>
          <p:cNvSpPr/>
          <p:nvPr/>
        </p:nvSpPr>
        <p:spPr>
          <a:xfrm>
            <a:off x="5562600" y="27432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5562600" y="31242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5562600" y="39624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5562600" y="35052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5486400" y="19050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8534400" y="19050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8534400" y="27432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8534400" y="31242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8534400" y="35052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8534400" y="39624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8534400" y="47244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57800" y="381000"/>
            <a:ext cx="3886200" cy="6278642"/>
          </a:xfrm>
        </p:spPr>
        <p:txBody>
          <a:bodyPr/>
          <a:lstStyle/>
          <a:p>
            <a:pPr marL="457200" indent="-457200"/>
            <a:r>
              <a:rPr lang="el-GR" dirty="0" smtClean="0"/>
              <a:t>      </a:t>
            </a:r>
            <a:r>
              <a:rPr lang="el-GR" dirty="0" err="1" smtClean="0"/>
              <a:t>Υπερηχογένεια</a:t>
            </a:r>
            <a:r>
              <a:rPr lang="el-GR" dirty="0" smtClean="0"/>
              <a:t> ηπατικού  παρεγχύματος χωρίς εστιακές βλάβες.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Οίδημα τοιχώματος χοληδόχου κύστεως με συνοδό </a:t>
            </a:r>
            <a:r>
              <a:rPr lang="el-GR" dirty="0" err="1" smtClean="0"/>
              <a:t>περιχολοκυστικό</a:t>
            </a:r>
            <a:r>
              <a:rPr lang="el-GR" dirty="0" smtClean="0"/>
              <a:t> υγρό και χολική λάσπη.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Σπληνομεγαλία 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Βατές με </a:t>
            </a:r>
            <a:r>
              <a:rPr lang="el-GR" dirty="0" err="1" smtClean="0"/>
              <a:t>ορθοδρομή</a:t>
            </a:r>
            <a:r>
              <a:rPr lang="el-GR" dirty="0" smtClean="0"/>
              <a:t> ροη πυλαία φλέβα ηπατική αρτηρία ,ηπατικές </a:t>
            </a:r>
            <a:r>
              <a:rPr lang="el-GR" dirty="0" err="1" smtClean="0"/>
              <a:t>φλεβες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998662" y="1497520"/>
            <a:ext cx="2725738" cy="3522345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22"/>
          <a:stretch>
            <a:fillRect/>
          </a:stretch>
        </p:blipFill>
        <p:spPr>
          <a:xfrm>
            <a:off x="0" y="0"/>
            <a:ext cx="5148000" cy="6778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29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9561" y="381000"/>
            <a:ext cx="7193534" cy="369332"/>
          </a:xfrm>
        </p:spPr>
        <p:txBody>
          <a:bodyPr/>
          <a:lstStyle/>
          <a:p>
            <a:r>
              <a:rPr lang="el-GR" dirty="0" smtClean="0"/>
              <a:t>ΕΚΤΙΜΗΣΗ ΑΠΟ ΤΟ ΝΟΣΟΚΟΜΕΙΟ ΑΝΑΦΟΡΑΣ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8534400" cy="480131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Πρόωρος (32 εβδομάδων) φυσιολογικός τοκετός λόγω αποκόλλησης πλακούντα προ 11 εβδομάδων 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Παραμονή μετά τον τοκετό στο νοσοκομείο για 7 ημέρες λόγω «περίεργων» εργαστηριακών.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Η </a:t>
            </a:r>
            <a:r>
              <a:rPr lang="el-GR" dirty="0" err="1" smtClean="0"/>
              <a:t>ασθένης</a:t>
            </a:r>
            <a:r>
              <a:rPr lang="el-GR" dirty="0" smtClean="0"/>
              <a:t> αναφέρει </a:t>
            </a:r>
            <a:r>
              <a:rPr lang="el-GR" dirty="0" err="1" smtClean="0"/>
              <a:t>υπερχρώση</a:t>
            </a:r>
            <a:r>
              <a:rPr lang="el-GR" dirty="0" smtClean="0"/>
              <a:t> ούρων και </a:t>
            </a:r>
            <a:r>
              <a:rPr lang="el-GR" dirty="0" err="1" smtClean="0"/>
              <a:t>πρόκλητη</a:t>
            </a:r>
            <a:r>
              <a:rPr lang="el-GR" dirty="0" smtClean="0"/>
              <a:t> αιμορραγία των ούλων με το βούρτσισμα τις τελευταίες ημέρες</a:t>
            </a:r>
          </a:p>
          <a:p>
            <a:pPr>
              <a:buFont typeface="Wingdings" pitchFamily="2" charset="2"/>
              <a:buChar char="Ø"/>
            </a:pPr>
            <a:r>
              <a:rPr lang="el-GR" dirty="0" err="1" smtClean="0"/>
              <a:t>Ηχ</a:t>
            </a:r>
            <a:r>
              <a:rPr lang="el-GR" dirty="0" smtClean="0"/>
              <a:t>: βρογχικό άσθμα.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Φ/α: </a:t>
            </a:r>
            <a:r>
              <a:rPr lang="el-GR" dirty="0" err="1" smtClean="0"/>
              <a:t>αλβούτερολη</a:t>
            </a:r>
            <a:r>
              <a:rPr lang="el-G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Δεν καπνίζει-δεν καταναλώνει αλκοόλ-δεν αναφέρεται χρήση ναρκωτικών- βοτάνων –συμπληρωμάτων διατροφής.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Καταγωγή από νότιο-ανατολική Ασία.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Η γιαγιά της αδιευκρίνιστη ηπατοπάθεια.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615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9300" y="2031237"/>
            <a:ext cx="5937885" cy="41363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048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INR&gt;1,5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και </a:t>
            </a:r>
            <a:r>
              <a:rPr sz="2800" b="1" spc="-5" dirty="0">
                <a:latin typeface="Calibri"/>
                <a:cs typeface="Calibri"/>
              </a:rPr>
              <a:t>ηπατική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εγκεφαλοπάθεια</a:t>
            </a:r>
            <a:endParaRPr sz="2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350"/>
              </a:spcBef>
            </a:pPr>
            <a:r>
              <a:rPr sz="2800" b="1" spc="-5" dirty="0">
                <a:latin typeface="Calibri"/>
                <a:cs typeface="Calibri"/>
              </a:rPr>
              <a:t>χωρίς ιστορικό χρονίας ηπατικής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νόσου</a:t>
            </a:r>
            <a:endParaRPr sz="2800" dirty="0">
              <a:latin typeface="Calibri"/>
              <a:cs typeface="Calibri"/>
            </a:endParaRPr>
          </a:p>
          <a:p>
            <a:pPr marR="71755" algn="ctr">
              <a:lnSpc>
                <a:spcPct val="100000"/>
              </a:lnSpc>
              <a:spcBef>
                <a:spcPts val="2355"/>
              </a:spcBef>
            </a:pPr>
            <a:r>
              <a:rPr sz="2800" b="1" i="1" spc="-5" dirty="0">
                <a:solidFill>
                  <a:srgbClr val="333399"/>
                </a:solidFill>
                <a:latin typeface="Calibri"/>
                <a:cs typeface="Calibri"/>
              </a:rPr>
              <a:t>&lt; </a:t>
            </a:r>
            <a:r>
              <a:rPr sz="2800" b="1" i="1" spc="-5" dirty="0" smtClean="0">
                <a:solidFill>
                  <a:srgbClr val="333399"/>
                </a:solidFill>
                <a:latin typeface="Calibri"/>
                <a:cs typeface="Calibri"/>
              </a:rPr>
              <a:t>2</a:t>
            </a:r>
            <a:r>
              <a:rPr lang="en-US" sz="2800" b="1" i="1" spc="-5" dirty="0" smtClean="0">
                <a:solidFill>
                  <a:srgbClr val="333399"/>
                </a:solidFill>
                <a:latin typeface="Calibri"/>
                <a:cs typeface="Calibri"/>
              </a:rPr>
              <a:t>4</a:t>
            </a:r>
            <a:r>
              <a:rPr sz="2800" b="1" i="1" spc="10" dirty="0" smtClean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800" b="1" i="1" spc="-5" dirty="0" smtClean="0">
                <a:solidFill>
                  <a:srgbClr val="333399"/>
                </a:solidFill>
                <a:latin typeface="Calibri"/>
                <a:cs typeface="Calibri"/>
              </a:rPr>
              <a:t>εβ</a:t>
            </a:r>
            <a:r>
              <a:rPr sz="2800" b="1" i="1" spc="-5" dirty="0" err="1" smtClean="0">
                <a:solidFill>
                  <a:srgbClr val="333399"/>
                </a:solidFill>
                <a:latin typeface="Calibri"/>
                <a:cs typeface="Calibri"/>
              </a:rPr>
              <a:t>δομάδες</a:t>
            </a:r>
            <a:endParaRPr lang="en-US" sz="2800" b="1" i="1" spc="-5" dirty="0" smtClean="0">
              <a:solidFill>
                <a:srgbClr val="333399"/>
              </a:solidFill>
              <a:latin typeface="Calibri"/>
              <a:cs typeface="Calibri"/>
            </a:endParaRPr>
          </a:p>
          <a:p>
            <a:pPr marR="71755" algn="ctr">
              <a:lnSpc>
                <a:spcPct val="100000"/>
              </a:lnSpc>
              <a:spcBef>
                <a:spcPts val="2355"/>
              </a:spcBef>
            </a:pPr>
            <a:r>
              <a:rPr lang="en-US" sz="2800" b="1" i="1" spc="-5" dirty="0" smtClean="0">
                <a:solidFill>
                  <a:srgbClr val="333399"/>
                </a:solidFill>
                <a:latin typeface="Calibri"/>
                <a:cs typeface="Calibri"/>
              </a:rPr>
              <a:t>Hyper-Acute</a:t>
            </a:r>
            <a:r>
              <a:rPr lang="el-GR" sz="2800" b="1" i="1" spc="-5" dirty="0" smtClean="0">
                <a:solidFill>
                  <a:srgbClr val="333399"/>
                </a:solidFill>
                <a:latin typeface="Calibri"/>
                <a:cs typeface="Calibri"/>
              </a:rPr>
              <a:t>&lt;</a:t>
            </a:r>
            <a:r>
              <a:rPr lang="en-US" sz="2800" b="1" i="1" spc="-5" dirty="0" smtClean="0">
                <a:solidFill>
                  <a:srgbClr val="333399"/>
                </a:solidFill>
                <a:latin typeface="Calibri"/>
                <a:cs typeface="Calibri"/>
              </a:rPr>
              <a:t>7</a:t>
            </a:r>
            <a:r>
              <a:rPr lang="el-GR" sz="2800" b="1" i="1" spc="-5" dirty="0" smtClean="0">
                <a:solidFill>
                  <a:srgbClr val="333399"/>
                </a:solidFill>
                <a:latin typeface="Calibri"/>
                <a:cs typeface="Calibri"/>
              </a:rPr>
              <a:t>ημέρες</a:t>
            </a:r>
          </a:p>
          <a:p>
            <a:pPr marR="71755" algn="ctr">
              <a:lnSpc>
                <a:spcPct val="100000"/>
              </a:lnSpc>
              <a:spcBef>
                <a:spcPts val="2355"/>
              </a:spcBef>
            </a:pPr>
            <a:r>
              <a:rPr lang="el-GR" sz="2800" b="1" i="1" spc="-5" dirty="0" smtClean="0">
                <a:solidFill>
                  <a:srgbClr val="333399"/>
                </a:solidFill>
                <a:latin typeface="Calibri"/>
                <a:cs typeface="Calibri"/>
              </a:rPr>
              <a:t>Α</a:t>
            </a:r>
            <a:r>
              <a:rPr lang="en-US" sz="2800" b="1" i="1" spc="-5" dirty="0" smtClean="0">
                <a:solidFill>
                  <a:srgbClr val="333399"/>
                </a:solidFill>
                <a:latin typeface="Calibri"/>
                <a:cs typeface="Calibri"/>
              </a:rPr>
              <a:t>cute&lt;4 </a:t>
            </a:r>
            <a:r>
              <a:rPr lang="el-GR" sz="2800" b="1" i="1" spc="-5" dirty="0" smtClean="0">
                <a:solidFill>
                  <a:srgbClr val="333399"/>
                </a:solidFill>
                <a:latin typeface="Calibri"/>
                <a:cs typeface="Calibri"/>
              </a:rPr>
              <a:t>εβδομάδες</a:t>
            </a:r>
          </a:p>
          <a:p>
            <a:pPr marR="71755" algn="ctr">
              <a:lnSpc>
                <a:spcPct val="100000"/>
              </a:lnSpc>
              <a:spcBef>
                <a:spcPts val="2355"/>
              </a:spcBef>
            </a:pPr>
            <a:r>
              <a:rPr lang="en-US" sz="2800" b="1" i="1" spc="-5" dirty="0" smtClean="0">
                <a:solidFill>
                  <a:srgbClr val="333399"/>
                </a:solidFill>
                <a:latin typeface="Calibri"/>
                <a:cs typeface="Calibri"/>
              </a:rPr>
              <a:t>Sub-Acute&lt;6</a:t>
            </a:r>
            <a:r>
              <a:rPr lang="el-GR" sz="2800" b="1" i="1" spc="-5" dirty="0" smtClean="0">
                <a:solidFill>
                  <a:srgbClr val="333399"/>
                </a:solidFill>
                <a:latin typeface="Calibri"/>
                <a:cs typeface="Calibri"/>
              </a:rPr>
              <a:t> μήνες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304801"/>
            <a:ext cx="6934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2800" spc="-10" dirty="0" smtClean="0"/>
              <a:t>Ο</a:t>
            </a:r>
            <a:r>
              <a:rPr sz="2800" spc="-10" dirty="0" err="1" smtClean="0"/>
              <a:t>ρισμός</a:t>
            </a:r>
            <a:r>
              <a:rPr sz="2800" spc="-60" dirty="0" smtClean="0"/>
              <a:t> </a:t>
            </a:r>
            <a:r>
              <a:rPr lang="el-GR" sz="2800" spc="-5" dirty="0" smtClean="0"/>
              <a:t> Οξείας ηπατικής ανεπάρκειας</a:t>
            </a:r>
            <a:endParaRPr sz="2800" dirty="0"/>
          </a:p>
        </p:txBody>
      </p:sp>
      <p:sp>
        <p:nvSpPr>
          <p:cNvPr id="7" name="object 7"/>
          <p:cNvSpPr/>
          <p:nvPr/>
        </p:nvSpPr>
        <p:spPr>
          <a:xfrm>
            <a:off x="761" y="90906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51319" y="6520116"/>
            <a:ext cx="3305175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7551</TotalTime>
  <Words>1463</Words>
  <Application>Microsoft Office PowerPoint</Application>
  <PresentationFormat>Προβολή στην οθόνη (4:3)</PresentationFormat>
  <Paragraphs>287</Paragraphs>
  <Slides>44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Office Theme</vt:lpstr>
      <vt:lpstr>Διαφάνεια 1</vt:lpstr>
      <vt:lpstr>ΠΑΡΟΥΣΑ ΝΟΣΟΣ</vt:lpstr>
      <vt:lpstr>Εκτίμηση από πλήρωμα ασθενοφόρου</vt:lpstr>
      <vt:lpstr>Εκτίμηση στα ΤΕΠ εφημερεύοντος νοσοκομείου </vt:lpstr>
      <vt:lpstr>Διαφάνεια 5</vt:lpstr>
      <vt:lpstr>Διαφάνεια 6</vt:lpstr>
      <vt:lpstr>      Υπερηχογένεια ηπατικού  παρεγχύματος χωρίς εστιακές βλάβες.  Οίδημα τοιχώματος χοληδόχου κύστεως με συνοδό περιχολοκυστικό υγρό και χολική λάσπη.  Σπληνομεγαλία .  Βατές με ορθοδρομή ροη πυλαία φλέβα ηπατική αρτηρία ,ηπατικές φλεβες.   </vt:lpstr>
      <vt:lpstr>ΕΚΤΙΜΗΣΗ ΑΠΟ ΤΟ ΝΟΣΟΚΟΜΕΙΟ ΑΝΑΦΟΡΑΣ</vt:lpstr>
      <vt:lpstr>Ορισμός  Οξείας ηπατικής ανεπάρκειας</vt:lpstr>
      <vt:lpstr>ALF χωρίς ΕΓΚΕΦΑΛΟΠΑΘΕΙΑ??</vt:lpstr>
      <vt:lpstr>ΔΙΑΦΟΡΙΚΗ ΔΙΑΓΝΩΣΗ</vt:lpstr>
      <vt:lpstr>Αίτια ΟΗΑ</vt:lpstr>
      <vt:lpstr> ΑΙΤΟΛΟΓΙΑ  ALF (ΕΝΗΛΙΚΕΣ vs ΠΑΙΔΙΑ)</vt:lpstr>
      <vt:lpstr>Hπατοτοξικότητα από Παρακετάμολη</vt:lpstr>
      <vt:lpstr>NAC σε ΟΗΑ (εκτός παρακεταμόλης) Ν=173</vt:lpstr>
      <vt:lpstr>OHA- παρακεταμόλη</vt:lpstr>
      <vt:lpstr>Φάρμακο - επαγόμενη Ηπατοτοξικότητα(DILI)</vt:lpstr>
      <vt:lpstr>Νοσήματα της κύησης</vt:lpstr>
      <vt:lpstr>Ισχαιμική ηπατίτιδα</vt:lpstr>
      <vt:lpstr>Δηλητηρίαση από μανιτάρια</vt:lpstr>
      <vt:lpstr>Σύνδρομο Budd-Chiari</vt:lpstr>
      <vt:lpstr>Ιογενής ηπατίτιδα(HBV-HDV-HEV)</vt:lpstr>
      <vt:lpstr>Aυτοάνοση ηπατίτιδα(AIH)</vt:lpstr>
      <vt:lpstr>Απλοποιημένο διαγνωστικό score  για AIH</vt:lpstr>
      <vt:lpstr>Νοσος WILSON</vt:lpstr>
      <vt:lpstr> Διαγνωστικό Score για ν.Wilson</vt:lpstr>
      <vt:lpstr>Nόσος Wilson</vt:lpstr>
      <vt:lpstr>Πορεία νόσου</vt:lpstr>
      <vt:lpstr>Διαφάνεια 29</vt:lpstr>
      <vt:lpstr>Διαχείριση ασθενούς</vt:lpstr>
      <vt:lpstr>ορισμός OHA</vt:lpstr>
      <vt:lpstr>Διαχείριση ασθενούς</vt:lpstr>
      <vt:lpstr>όλοι οι ασθενείς με κλινική ή εργαστηριακή εικόνα  σοβαρής οξείας ηπατίτιδας</vt:lpstr>
      <vt:lpstr>Αντενδείξεις  Μεταμόσχευσης</vt:lpstr>
      <vt:lpstr>Διαφάνεια 35</vt:lpstr>
      <vt:lpstr>Αιτιολογία- Κλινική εξέταση</vt:lpstr>
      <vt:lpstr>Αιτιολογία -Εργαστηριακή διερεύνηση</vt:lpstr>
      <vt:lpstr>Αντιμετώπιση –Γενικά μέτρα</vt:lpstr>
      <vt:lpstr>αιτίες και ειδική αντιμετώπιση</vt:lpstr>
      <vt:lpstr>Κριτήρια διακομιδής ασθενών μονάδα μεταμόσχευσης ήπατος</vt:lpstr>
      <vt:lpstr>Διαφάνεια 41</vt:lpstr>
      <vt:lpstr>OHA και επείγουσα μεταμόσχευση ήπατος</vt:lpstr>
      <vt:lpstr>ΚΡΙΤΗΡΙΑ ΜΕΤΑΜΟΣΧΕΥΣΗΣ</vt:lpstr>
      <vt:lpstr>Επείγουσα μεταμόσχευση ήπατος- Αντενδείξεις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OWNER</dc:creator>
  <cp:lastModifiedBy>user</cp:lastModifiedBy>
  <cp:revision>267</cp:revision>
  <dcterms:created xsi:type="dcterms:W3CDTF">2017-12-08T12:23:57Z</dcterms:created>
  <dcterms:modified xsi:type="dcterms:W3CDTF">2018-03-08T06:51:06Z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2017-05-25T00:00:00Z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2017-12-08T00:00:00Z</vt:filetime>
  </property>
</Properties>
</file>